
<file path=[Content_Types].xml><?xml version="1.0" encoding="utf-8"?>
<Types xmlns="http://schemas.openxmlformats.org/package/2006/content-types">
  <Default Extension="gif" ContentType="image/gif"/>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7" r:id="rId2"/>
    <p:sldId id="263" r:id="rId3"/>
    <p:sldId id="268" r:id="rId4"/>
    <p:sldId id="282" r:id="rId5"/>
    <p:sldId id="317" r:id="rId6"/>
    <p:sldId id="283" r:id="rId7"/>
    <p:sldId id="270" r:id="rId8"/>
    <p:sldId id="269" r:id="rId9"/>
    <p:sldId id="284" r:id="rId10"/>
    <p:sldId id="318" r:id="rId11"/>
    <p:sldId id="285" r:id="rId12"/>
    <p:sldId id="342" r:id="rId13"/>
    <p:sldId id="286" r:id="rId14"/>
    <p:sldId id="344" r:id="rId15"/>
    <p:sldId id="271" r:id="rId16"/>
    <p:sldId id="287" r:id="rId17"/>
    <p:sldId id="319" r:id="rId18"/>
    <p:sldId id="320" r:id="rId19"/>
    <p:sldId id="288" r:id="rId20"/>
    <p:sldId id="321" r:id="rId21"/>
    <p:sldId id="289" r:id="rId22"/>
    <p:sldId id="348" r:id="rId23"/>
    <p:sldId id="349" r:id="rId24"/>
    <p:sldId id="272" r:id="rId25"/>
    <p:sldId id="273" r:id="rId26"/>
    <p:sldId id="294" r:id="rId27"/>
    <p:sldId id="295" r:id="rId28"/>
    <p:sldId id="296" r:id="rId29"/>
    <p:sldId id="322" r:id="rId30"/>
    <p:sldId id="323" r:id="rId31"/>
    <p:sldId id="324" r:id="rId32"/>
    <p:sldId id="274" r:id="rId33"/>
    <p:sldId id="297" r:id="rId34"/>
    <p:sldId id="298" r:id="rId35"/>
    <p:sldId id="299" r:id="rId36"/>
    <p:sldId id="275" r:id="rId37"/>
    <p:sldId id="300" r:id="rId38"/>
    <p:sldId id="301" r:id="rId39"/>
    <p:sldId id="325" r:id="rId40"/>
    <p:sldId id="326" r:id="rId41"/>
    <p:sldId id="350" r:id="rId42"/>
    <p:sldId id="276" r:id="rId43"/>
    <p:sldId id="327" r:id="rId44"/>
    <p:sldId id="345" r:id="rId45"/>
    <p:sldId id="328" r:id="rId46"/>
    <p:sldId id="277" r:id="rId47"/>
    <p:sldId id="278" r:id="rId48"/>
    <p:sldId id="303" r:id="rId49"/>
    <p:sldId id="329" r:id="rId50"/>
    <p:sldId id="304" r:id="rId51"/>
    <p:sldId id="331" r:id="rId52"/>
    <p:sldId id="353" r:id="rId53"/>
    <p:sldId id="352" r:id="rId54"/>
    <p:sldId id="354" r:id="rId55"/>
    <p:sldId id="356" r:id="rId56"/>
    <p:sldId id="355" r:id="rId57"/>
    <p:sldId id="332" r:id="rId58"/>
    <p:sldId id="306" r:id="rId59"/>
    <p:sldId id="346" r:id="rId60"/>
    <p:sldId id="279" r:id="rId61"/>
    <p:sldId id="307" r:id="rId62"/>
    <p:sldId id="333" r:id="rId63"/>
    <p:sldId id="308" r:id="rId64"/>
    <p:sldId id="309" r:id="rId65"/>
    <p:sldId id="335" r:id="rId66"/>
    <p:sldId id="310" r:id="rId67"/>
    <p:sldId id="340" r:id="rId68"/>
    <p:sldId id="341" r:id="rId69"/>
    <p:sldId id="280" r:id="rId70"/>
    <p:sldId id="311" r:id="rId71"/>
    <p:sldId id="336" r:id="rId72"/>
    <p:sldId id="312" r:id="rId73"/>
    <p:sldId id="313" r:id="rId74"/>
    <p:sldId id="338" r:id="rId75"/>
    <p:sldId id="314" r:id="rId76"/>
    <p:sldId id="347" r:id="rId77"/>
    <p:sldId id="281" r:id="rId78"/>
    <p:sldId id="315" r:id="rId79"/>
    <p:sldId id="339" r:id="rId80"/>
    <p:sldId id="316" r:id="rId81"/>
    <p:sldId id="351" r:id="rId82"/>
    <p:sldId id="357" r:id="rId83"/>
    <p:sldId id="358" r:id="rId8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2A324BB-2E40-4D8D-9E1F-68EEB0CADBC5}">
          <p14:sldIdLst>
            <p14:sldId id="257"/>
            <p14:sldId id="263"/>
          </p14:sldIdLst>
        </p14:section>
        <p14:section name="研究動機與目的" id="{D765B9DB-9330-43E3-8F3A-C46F24DB6399}">
          <p14:sldIdLst>
            <p14:sldId id="268"/>
            <p14:sldId id="282"/>
            <p14:sldId id="317"/>
            <p14:sldId id="283"/>
          </p14:sldIdLst>
        </p14:section>
        <p14:section name="背景知識與相關研究" id="{91825578-5B8D-4799-AD7B-1527FEF37F3A}">
          <p14:sldIdLst>
            <p14:sldId id="270"/>
            <p14:sldId id="269"/>
            <p14:sldId id="284"/>
            <p14:sldId id="318"/>
            <p14:sldId id="285"/>
            <p14:sldId id="342"/>
            <p14:sldId id="286"/>
            <p14:sldId id="344"/>
            <p14:sldId id="271"/>
            <p14:sldId id="287"/>
            <p14:sldId id="319"/>
            <p14:sldId id="320"/>
            <p14:sldId id="288"/>
            <p14:sldId id="321"/>
            <p14:sldId id="289"/>
            <p14:sldId id="348"/>
            <p14:sldId id="349"/>
          </p14:sldIdLst>
        </p14:section>
        <p14:section name="研究方法" id="{285FD111-7702-4841-AF2F-5FF7C61B725E}">
          <p14:sldIdLst>
            <p14:sldId id="272"/>
            <p14:sldId id="273"/>
            <p14:sldId id="294"/>
            <p14:sldId id="295"/>
            <p14:sldId id="296"/>
            <p14:sldId id="322"/>
            <p14:sldId id="323"/>
            <p14:sldId id="324"/>
            <p14:sldId id="274"/>
            <p14:sldId id="297"/>
            <p14:sldId id="298"/>
            <p14:sldId id="299"/>
            <p14:sldId id="275"/>
            <p14:sldId id="300"/>
            <p14:sldId id="301"/>
            <p14:sldId id="325"/>
            <p14:sldId id="326"/>
            <p14:sldId id="350"/>
            <p14:sldId id="276"/>
            <p14:sldId id="327"/>
            <p14:sldId id="345"/>
            <p14:sldId id="328"/>
          </p14:sldIdLst>
        </p14:section>
        <p14:section name="實驗設計以及成果" id="{73F56FAE-A41F-4A88-A7C2-963579182492}">
          <p14:sldIdLst>
            <p14:sldId id="277"/>
            <p14:sldId id="278"/>
            <p14:sldId id="303"/>
            <p14:sldId id="329"/>
            <p14:sldId id="304"/>
            <p14:sldId id="331"/>
            <p14:sldId id="353"/>
            <p14:sldId id="352"/>
            <p14:sldId id="354"/>
            <p14:sldId id="356"/>
            <p14:sldId id="355"/>
            <p14:sldId id="332"/>
            <p14:sldId id="306"/>
            <p14:sldId id="346"/>
            <p14:sldId id="279"/>
            <p14:sldId id="307"/>
            <p14:sldId id="333"/>
            <p14:sldId id="308"/>
            <p14:sldId id="309"/>
            <p14:sldId id="335"/>
            <p14:sldId id="310"/>
            <p14:sldId id="340"/>
            <p14:sldId id="341"/>
            <p14:sldId id="280"/>
            <p14:sldId id="311"/>
            <p14:sldId id="336"/>
            <p14:sldId id="312"/>
            <p14:sldId id="313"/>
            <p14:sldId id="338"/>
            <p14:sldId id="314"/>
            <p14:sldId id="347"/>
          </p14:sldIdLst>
        </p14:section>
        <p14:section name="結論與未來展望" id="{DA764E9A-C684-47E0-BBC8-B8FD3689D592}">
          <p14:sldIdLst>
            <p14:sldId id="281"/>
            <p14:sldId id="315"/>
            <p14:sldId id="339"/>
            <p14:sldId id="316"/>
            <p14:sldId id="351"/>
            <p14:sldId id="357"/>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206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08" autoAdjust="0"/>
    <p:restoredTop sz="80552" autoAdjust="0"/>
  </p:normalViewPr>
  <p:slideViewPr>
    <p:cSldViewPr snapToGrid="0">
      <p:cViewPr varScale="1">
        <p:scale>
          <a:sx n="90" d="100"/>
          <a:sy n="90" d="100"/>
        </p:scale>
        <p:origin x="162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2024/8/13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各位口試委員好我是研究生</a:t>
            </a:r>
            <a:r>
              <a:rPr lang="en-US" altLang="zh-TW" dirty="0"/>
              <a:t>__</a:t>
            </a:r>
            <a:r>
              <a:rPr lang="zh-TW" altLang="en-US" dirty="0"/>
              <a:t>，指導教授是蘇木春教授，我今天要報告的題目是，</a:t>
            </a:r>
          </a:p>
          <a:p>
            <a:r>
              <a:rPr lang="zh-TW" altLang="en-US" dirty="0"/>
              <a:t>使用大型語言模型進行機器控制指令的自動化生成</a:t>
            </a:r>
          </a:p>
          <a:p>
            <a:r>
              <a:rPr lang="en-US" altLang="zh-TW" dirty="0"/>
              <a:t>Automated Generation of Machine Control Commands Using Large Language Models</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a:t>
            </a:fld>
            <a:endParaRPr lang="zh-TW" altLang="en-US"/>
          </a:p>
        </p:txBody>
      </p:sp>
    </p:spTree>
    <p:extLst>
      <p:ext uri="{BB962C8B-B14F-4D97-AF65-F5344CB8AC3E}">
        <p14:creationId xmlns:p14="http://schemas.microsoft.com/office/powerpoint/2010/main" val="170966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而在這之後，</a:t>
            </a:r>
            <a:r>
              <a:rPr lang="en-US" altLang="zh-TW"/>
              <a:t>BERT</a:t>
            </a:r>
            <a:r>
              <a:rPr lang="zh-TW" altLang="en-US"/>
              <a:t>之後的模型基本上都使用了上述的</a:t>
            </a:r>
            <a:r>
              <a:rPr lang="en-US" altLang="zh-TW"/>
              <a:t>Transformer</a:t>
            </a:r>
            <a:r>
              <a:rPr lang="zh-TW" altLang="en-US"/>
              <a:t>架構，</a:t>
            </a:r>
          </a:p>
          <a:p>
            <a:r>
              <a:rPr lang="en-US" altLang="zh-TW"/>
              <a:t>BERT</a:t>
            </a:r>
            <a:r>
              <a:rPr lang="zh-TW" altLang="en-US"/>
              <a:t>是一個雙向</a:t>
            </a:r>
            <a:r>
              <a:rPr lang="en-US" altLang="zh-TW"/>
              <a:t>Transformer</a:t>
            </a:r>
            <a:r>
              <a:rPr lang="zh-TW" altLang="en-US"/>
              <a:t>模型，</a:t>
            </a:r>
          </a:p>
          <a:p>
            <a:r>
              <a:rPr lang="en-US" altLang="zh-TW"/>
              <a:t>LLM</a:t>
            </a:r>
            <a:r>
              <a:rPr lang="zh-TW" altLang="en-US"/>
              <a:t>如果以</a:t>
            </a:r>
            <a:r>
              <a:rPr lang="en-US" altLang="zh-TW"/>
              <a:t>chat-GPT</a:t>
            </a:r>
            <a:r>
              <a:rPr lang="zh-TW" altLang="en-US"/>
              <a:t>為範例的話，他是一個參數量更多的</a:t>
            </a:r>
            <a:r>
              <a:rPr lang="en-US" altLang="zh-TW"/>
              <a:t>Transformer</a:t>
            </a:r>
            <a:r>
              <a:rPr lang="zh-TW" altLang="en-US"/>
              <a:t>模型，</a:t>
            </a:r>
          </a:p>
          <a:p>
            <a:r>
              <a:rPr lang="zh-TW" altLang="en-US"/>
              <a:t>而現今的人工智慧技術不僅能夠處理文本資訊，還可以處理如圖像、音訊、影片等多種模式。</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3764729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再來是智慧機器與人工智慧物聯網的應用場景</a:t>
            </a:r>
          </a:p>
          <a:p>
            <a:r>
              <a:rPr lang="zh-TW" altLang="en-US" dirty="0"/>
              <a:t>以下這三個例子是目前智慧機器與</a:t>
            </a:r>
            <a:r>
              <a:rPr lang="en-US" altLang="zh-TW" dirty="0"/>
              <a:t>AIOT</a:t>
            </a:r>
            <a:r>
              <a:rPr lang="zh-TW" altLang="en-US" dirty="0"/>
              <a:t>的幾個比較常見的應用方向，</a:t>
            </a:r>
            <a:endParaRPr lang="en-US" altLang="zh-TW" dirty="0"/>
          </a:p>
          <a:p>
            <a:endParaRPr lang="zh-TW" altLang="en-US" dirty="0"/>
          </a:p>
          <a:p>
            <a:r>
              <a:rPr lang="zh-TW" altLang="en-US" dirty="0"/>
              <a:t>工業 </a:t>
            </a:r>
            <a:r>
              <a:rPr lang="en-US" altLang="zh-TW" dirty="0"/>
              <a:t>4.0 (Industry 4.0)</a:t>
            </a:r>
            <a:r>
              <a:rPr lang="zh-TW" altLang="en-US" dirty="0"/>
              <a:t>中注重的</a:t>
            </a:r>
            <a:r>
              <a:rPr lang="en-US" altLang="zh-TW" dirty="0"/>
              <a:t>AIOT</a:t>
            </a:r>
            <a:r>
              <a:rPr lang="zh-TW" altLang="en-US" dirty="0"/>
              <a:t>是生產過程自動化和智慧化的核心。</a:t>
            </a:r>
          </a:p>
          <a:p>
            <a:r>
              <a:rPr lang="zh-TW" altLang="en-US" dirty="0"/>
              <a:t>無人搬運車 </a:t>
            </a:r>
            <a:r>
              <a:rPr lang="en-US" altLang="zh-TW" dirty="0"/>
              <a:t>(Automated Guided Vehicle, AGV)</a:t>
            </a:r>
            <a:r>
              <a:rPr lang="zh-TW" altLang="en-US" dirty="0"/>
              <a:t>透過自動運送物品和導航與路徑規劃減少了人工操作失誤，提高了整體管理效率。</a:t>
            </a:r>
          </a:p>
          <a:p>
            <a:r>
              <a:rPr lang="zh-TW" altLang="en-US" dirty="0"/>
              <a:t>手術機器人則是</a:t>
            </a:r>
            <a:r>
              <a:rPr lang="en-US" altLang="zh-TW" dirty="0"/>
              <a:t>AIOT</a:t>
            </a:r>
            <a:r>
              <a:rPr lang="zh-TW" altLang="en-US" dirty="0"/>
              <a:t>在醫療保健中一個典型的例子。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853117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然後這邊是圖片，這邊主要帶過一下目前市面上的智慧機器大概是什麼樣子。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252823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在來是</a:t>
            </a:r>
            <a:r>
              <a:rPr lang="en-US" altLang="zh-TW"/>
              <a:t>3D</a:t>
            </a:r>
            <a:r>
              <a:rPr lang="zh-TW" altLang="en-US"/>
              <a:t>列印技術的發展現況，</a:t>
            </a:r>
            <a:endParaRPr lang="en-US" altLang="zh-TW"/>
          </a:p>
          <a:p>
            <a:r>
              <a:rPr lang="zh-TW" altLang="en-US"/>
              <a:t>受惠於</a:t>
            </a:r>
            <a:r>
              <a:rPr lang="en-US" altLang="zh-TW"/>
              <a:t>CAD</a:t>
            </a:r>
            <a:r>
              <a:rPr lang="zh-TW" altLang="en-US"/>
              <a:t>、</a:t>
            </a:r>
            <a:r>
              <a:rPr lang="en-US" altLang="zh-TW"/>
              <a:t>CAM</a:t>
            </a:r>
            <a:r>
              <a:rPr lang="zh-TW" altLang="en-US"/>
              <a:t>、</a:t>
            </a:r>
            <a:r>
              <a:rPr lang="en-US" altLang="zh-TW"/>
              <a:t>CNC</a:t>
            </a:r>
            <a:r>
              <a:rPr lang="zh-TW" altLang="en-US"/>
              <a:t>這些建模加工技術的蓬勃發展，像</a:t>
            </a:r>
            <a:r>
              <a:rPr lang="en-US" altLang="zh-TW"/>
              <a:t>3D</a:t>
            </a:r>
            <a:r>
              <a:rPr lang="zh-TW" altLang="en-US"/>
              <a:t>列印這種通過電腦控制，</a:t>
            </a:r>
          </a:p>
          <a:p>
            <a:r>
              <a:rPr lang="zh-TW" altLang="en-US"/>
              <a:t>將材料進行堆疊加工，生成立體實品的積層製造技術，已經相當純熟。</a:t>
            </a:r>
          </a:p>
          <a:p>
            <a:r>
              <a:rPr lang="zh-TW" altLang="en-US"/>
              <a:t>我們現在已經可以用相對地廉的價格購買品質不錯的設備與原料來設計機器模型，</a:t>
            </a:r>
          </a:p>
          <a:p>
            <a:r>
              <a:rPr lang="zh-TW" altLang="en-US"/>
              <a:t>而現今的</a:t>
            </a:r>
            <a:r>
              <a:rPr lang="en-US" altLang="zh-TW"/>
              <a:t>3D</a:t>
            </a:r>
            <a:r>
              <a:rPr lang="zh-TW" altLang="en-US"/>
              <a:t>列印技術已被廣泛應用於建築、工業設計、汽車、航太、飾品等眾多領域。</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141142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這邊是一些應用的範例照片。</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2144598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接下來是文獻回顧，這個章節一樣會針對語言模型、機器控制和</a:t>
            </a:r>
            <a:r>
              <a:rPr lang="en-US" altLang="zh-TW"/>
              <a:t>3D</a:t>
            </a:r>
            <a:r>
              <a:rPr lang="zh-TW" altLang="en-US"/>
              <a:t>列印這三個領域引用一些相關的文獻來印證實驗的可行性，</a:t>
            </a:r>
          </a:p>
          <a:p>
            <a:r>
              <a:rPr lang="zh-TW" altLang="en-US"/>
              <a:t>首先介紹大型語言模型及其在程式碼生成與機器控制上的應用的相關文獻</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2717796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首先第一篇文獻是 探討大型語言模型作為程式碼生成工具的可用性 的相關研究</a:t>
            </a:r>
          </a:p>
          <a:p>
            <a:r>
              <a:rPr lang="en-US" altLang="zh-TW" dirty="0" err="1"/>
              <a:t>Vaithilingam</a:t>
            </a:r>
            <a:r>
              <a:rPr lang="en-US" altLang="zh-TW" dirty="0"/>
              <a:t> </a:t>
            </a:r>
            <a:r>
              <a:rPr lang="zh-TW" altLang="en-US" dirty="0"/>
              <a:t>邁賽林根 等人 於</a:t>
            </a:r>
            <a:r>
              <a:rPr lang="en-US" altLang="zh-TW" dirty="0"/>
              <a:t>2022</a:t>
            </a:r>
            <a:r>
              <a:rPr lang="zh-TW" altLang="en-US" dirty="0"/>
              <a:t>年，</a:t>
            </a:r>
          </a:p>
          <a:p>
            <a:r>
              <a:rPr lang="zh-TW" altLang="en-US" dirty="0"/>
              <a:t>招募了</a:t>
            </a:r>
            <a:r>
              <a:rPr lang="en-US" altLang="zh-TW" dirty="0"/>
              <a:t>24</a:t>
            </a:r>
            <a:r>
              <a:rPr lang="zh-TW" altLang="en-US" dirty="0"/>
              <a:t>名擁有不同程式設計經驗的參與者使用</a:t>
            </a:r>
            <a:r>
              <a:rPr lang="en-US" altLang="zh-TW" dirty="0"/>
              <a:t>Copilot(</a:t>
            </a:r>
            <a:r>
              <a:rPr lang="zh-TW" altLang="en-US" dirty="0"/>
              <a:t>一個以大型語言模型為基礎的程式生成工具</a:t>
            </a:r>
            <a:r>
              <a:rPr lang="en-US" altLang="zh-TW" dirty="0"/>
              <a:t>)</a:t>
            </a:r>
            <a:r>
              <a:rPr lang="zh-TW" altLang="en-US" dirty="0"/>
              <a:t>執行一系列不同難度的程式設計任務，</a:t>
            </a:r>
          </a:p>
          <a:p>
            <a:r>
              <a:rPr lang="zh-TW" altLang="en-US" dirty="0"/>
              <a:t>而實驗結果表示大多數參與者都喜歡在進行程式設計時使用 </a:t>
            </a:r>
            <a:r>
              <a:rPr lang="en-US" altLang="zh-TW" dirty="0"/>
              <a:t>Copilot</a:t>
            </a:r>
            <a:r>
              <a:rPr lang="zh-TW" altLang="en-US" dirty="0"/>
              <a:t>，因為它能夠提供一個有用的起點，讓使用者能節省許多思考與搜索的時間。</a:t>
            </a:r>
            <a:endParaRPr lang="en-US" altLang="zh-TW" dirty="0"/>
          </a:p>
          <a:p>
            <a:endParaRPr lang="en-US" altLang="zh-TW" dirty="0"/>
          </a:p>
          <a:p>
            <a:r>
              <a:rPr lang="zh-TW" altLang="en-US" dirty="0"/>
              <a:t>這篇論文能夠應證，我們能夠以文字形式將程式需求傳給大型語言模型來自動產生程式碼，不過程式碼通常沒辦法直接使用，需要經過人為修改。</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3201484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 這篇文獻 探討了</a:t>
            </a:r>
            <a:r>
              <a:rPr lang="en-US" altLang="zh-TW" dirty="0"/>
              <a:t>ChatGPT</a:t>
            </a:r>
            <a:r>
              <a:rPr lang="zh-TW" altLang="en-US" dirty="0"/>
              <a:t>在機器人應用中的實驗研究</a:t>
            </a:r>
          </a:p>
          <a:p>
            <a:r>
              <a:rPr lang="en-US" altLang="zh-TW" dirty="0"/>
              <a:t>Sai </a:t>
            </a:r>
            <a:r>
              <a:rPr lang="zh-TW" altLang="en-US" dirty="0"/>
              <a:t>等人 於</a:t>
            </a:r>
            <a:r>
              <a:rPr lang="en-US" altLang="zh-TW" dirty="0"/>
              <a:t>2023</a:t>
            </a:r>
            <a:r>
              <a:rPr lang="zh-TW" altLang="en-US" dirty="0"/>
              <a:t>年，提出了一種策略，讓</a:t>
            </a:r>
            <a:r>
              <a:rPr lang="en-US" altLang="zh-TW" dirty="0"/>
              <a:t>ChatGPT</a:t>
            </a:r>
            <a:r>
              <a:rPr lang="zh-TW" altLang="en-US" dirty="0"/>
              <a:t>能透過與人對話、解析</a:t>
            </a:r>
            <a:r>
              <a:rPr lang="en-US" altLang="zh-TW" dirty="0"/>
              <a:t>XML</a:t>
            </a:r>
            <a:r>
              <a:rPr lang="zh-TW" altLang="en-US" dirty="0"/>
              <a:t>標記以及合成程式碼，來控制機器，</a:t>
            </a:r>
          </a:p>
          <a:p>
            <a:r>
              <a:rPr lang="zh-TW" altLang="en-US" dirty="0"/>
              <a:t>研究中提供了一個名為 </a:t>
            </a:r>
            <a:r>
              <a:rPr lang="en-US" altLang="zh-TW" dirty="0" err="1"/>
              <a:t>PromptCraft</a:t>
            </a:r>
            <a:r>
              <a:rPr lang="en-US" altLang="zh-TW" dirty="0"/>
              <a:t> </a:t>
            </a:r>
            <a:r>
              <a:rPr lang="zh-TW" altLang="en-US" dirty="0"/>
              <a:t>的開源研究工具，其中包含一個平台，研究人員可以共同上傳並投票選出最優的對話策略。</a:t>
            </a:r>
          </a:p>
          <a:p>
            <a:r>
              <a:rPr lang="zh-TW" altLang="en-US" dirty="0"/>
              <a:t>這個實驗將大型語言模型與機器人領域結合。</a:t>
            </a:r>
          </a:p>
          <a:p>
            <a:endParaRPr lang="zh-TW" altLang="en-US" dirty="0"/>
          </a:p>
          <a:p>
            <a:r>
              <a:rPr lang="zh-TW" altLang="en-US" dirty="0"/>
              <a:t>實驗結果表明以這種方式控制機器是可行的，不過由於重點在於研究對話策略，實驗中需要較長的對話流程，以便逐步修正機器的行為。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17</a:t>
            </a:fld>
            <a:endParaRPr lang="zh-TW" altLang="en-US"/>
          </a:p>
        </p:txBody>
      </p:sp>
    </p:spTree>
    <p:extLst>
      <p:ext uri="{BB962C8B-B14F-4D97-AF65-F5344CB8AC3E}">
        <p14:creationId xmlns:p14="http://schemas.microsoft.com/office/powerpoint/2010/main" val="1107760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 對於使用大型語言模型直接生成控制策略程式 的相關研究</a:t>
            </a:r>
          </a:p>
          <a:p>
            <a:r>
              <a:rPr lang="en-US" altLang="zh-TW" dirty="0"/>
              <a:t>Liang </a:t>
            </a:r>
            <a:r>
              <a:rPr lang="zh-TW" altLang="en-US" dirty="0"/>
              <a:t>等人 於</a:t>
            </a:r>
            <a:r>
              <a:rPr lang="en-US" altLang="zh-TW" dirty="0"/>
              <a:t>2023</a:t>
            </a:r>
            <a:r>
              <a:rPr lang="zh-TW" altLang="en-US" dirty="0"/>
              <a:t>年，提出了名為「程式即為策略」（</a:t>
            </a:r>
            <a:r>
              <a:rPr lang="en-US" altLang="zh-TW" dirty="0"/>
              <a:t>Code as Policies</a:t>
            </a:r>
            <a:r>
              <a:rPr lang="zh-TW" altLang="en-US" dirty="0"/>
              <a:t>趴嘞溪） 的方法，省去了重複對話的過程。</a:t>
            </a:r>
          </a:p>
          <a:p>
            <a:r>
              <a:rPr lang="zh-TW" altLang="en-US" dirty="0"/>
              <a:t>而實驗結果顯示使用大型語言模型生成的程式碼，在某些實驗中的確可以成功地控制機器人執行各種指令，</a:t>
            </a:r>
          </a:p>
          <a:p>
            <a:r>
              <a:rPr lang="zh-TW" altLang="en-US" dirty="0"/>
              <a:t>不過隨著任務難度的複雜化，現今大型語言模型在語意推理和空間幾何推理領域的發揮是有限的。</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917499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接下來是運動學研究與機器人控制的相關研究，</a:t>
            </a:r>
          </a:p>
          <a:p>
            <a:r>
              <a:rPr lang="zh-TW" altLang="en-US" dirty="0"/>
              <a:t>由於我在研究中使用的機器、驅動馬達的開發版和相關的運動學驅動程式都是我自己設計、組合、開發的，</a:t>
            </a:r>
          </a:p>
          <a:p>
            <a:r>
              <a:rPr lang="zh-TW" altLang="en-US" dirty="0"/>
              <a:t>並不是購買市面上現成的可開發設備，所以這邊稍微提及我在開發運動學使用的公式來源，</a:t>
            </a:r>
            <a:endParaRPr lang="en-US" altLang="zh-TW" dirty="0"/>
          </a:p>
          <a:p>
            <a:endParaRPr lang="en-US" altLang="zh-TW" dirty="0"/>
          </a:p>
          <a:p>
            <a:r>
              <a:rPr lang="zh-TW" altLang="en-US" dirty="0"/>
              <a:t>運動學問題是指機械臂控制時，馬達角度與操作點座標的雙向轉換公式。</a:t>
            </a:r>
          </a:p>
          <a:p>
            <a:pPr algn="l"/>
            <a:r>
              <a:rPr lang="zh-TW" altLang="en-US" dirty="0"/>
              <a:t>順向運動學即為順著機械臂的每個關節，透過計算每個關節角度來得出機械臂末端的位置。</a:t>
            </a:r>
            <a:endParaRPr lang="zh-TW" altLang="en-US" u="sng" dirty="0"/>
          </a:p>
          <a:p>
            <a:pPr algn="l"/>
            <a:r>
              <a:rPr lang="zh-TW" altLang="en-US" u="none" dirty="0"/>
              <a:t>逆向運動學則是順向運動學的反向問題。</a:t>
            </a:r>
            <a:r>
              <a:rPr lang="zh-TW" altLang="en-US" sz="1200" dirty="0">
                <a:latin typeface="標楷體" panose="03000509000000000000" pitchFamily="65" charset="-120"/>
                <a:ea typeface="標楷體" panose="03000509000000000000" pitchFamily="65" charset="-120"/>
              </a:rPr>
              <a:t>能根據機械臂末端的位置，計算出每個關節應該轉動的角度。</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90913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那這是我的報告大綱，內容包含研究動機與目的、背景知識與相關研究、研究方法、實驗設計以及成果、結論與未來展望，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a:t>
            </a:fld>
            <a:endParaRPr lang="zh-TW" altLang="en-US"/>
          </a:p>
        </p:txBody>
      </p:sp>
    </p:spTree>
    <p:extLst>
      <p:ext uri="{BB962C8B-B14F-4D97-AF65-F5344CB8AC3E}">
        <p14:creationId xmlns:p14="http://schemas.microsoft.com/office/powerpoint/2010/main" val="2561174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對於順向運動問題，實驗中使用</a:t>
            </a:r>
            <a:r>
              <a:rPr lang="en-US" altLang="zh-TW" dirty="0" err="1"/>
              <a:t>Denavit-Hartenberg</a:t>
            </a:r>
            <a:r>
              <a:rPr lang="en-US" altLang="zh-TW" dirty="0"/>
              <a:t> </a:t>
            </a:r>
            <a:r>
              <a:rPr lang="zh-TW" altLang="en-US" dirty="0"/>
              <a:t>德納維特</a:t>
            </a:r>
            <a:r>
              <a:rPr lang="en-US" altLang="zh-TW" dirty="0"/>
              <a:t>-</a:t>
            </a:r>
            <a:r>
              <a:rPr lang="zh-TW" altLang="en-US" dirty="0"/>
              <a:t>哈滕貝格 又稱</a:t>
            </a:r>
            <a:r>
              <a:rPr lang="en-US" altLang="zh-TW" dirty="0"/>
              <a:t>DH</a:t>
            </a:r>
            <a:r>
              <a:rPr lang="zh-TW" altLang="en-US" dirty="0"/>
              <a:t>方法作為本研究使用的順向運動學計算方式，由於時間有限，這邊就放上公式最後的結論，</a:t>
            </a:r>
          </a:p>
          <a:p>
            <a:r>
              <a:rPr lang="zh-TW" altLang="en-US" dirty="0"/>
              <a:t>詳細推導可以參考我的論文章節，這個算法的特色是能構造出每個連桿之間的齊次變換矩陣，</a:t>
            </a:r>
          </a:p>
          <a:p>
            <a:r>
              <a:rPr lang="zh-TW" altLang="en-US" dirty="0"/>
              <a:t>像是從力臂的這裡到這裡能推一個矩陣</a:t>
            </a:r>
            <a:r>
              <a:rPr lang="en-US" altLang="zh-TW" dirty="0"/>
              <a:t>...</a:t>
            </a:r>
            <a:r>
              <a:rPr lang="zh-TW" altLang="en-US" dirty="0"/>
              <a:t>最後成起來就能得到頂點座標。</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20</a:t>
            </a:fld>
            <a:endParaRPr lang="zh-TW" altLang="en-US"/>
          </a:p>
        </p:txBody>
      </p:sp>
    </p:spTree>
    <p:extLst>
      <p:ext uri="{BB962C8B-B14F-4D97-AF65-F5344CB8AC3E}">
        <p14:creationId xmlns:p14="http://schemas.microsoft.com/office/powerpoint/2010/main" val="4052239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那逆向運動學的部分，我在實驗中使用了基本的幾何求解法和梯度下降法，這邊一樣放結論，詳細公式推導可以看對應的論文章節，</a:t>
            </a:r>
          </a:p>
          <a:p>
            <a:r>
              <a:rPr lang="zh-TW" altLang="en-US" dirty="0"/>
              <a:t>幾何求解方法的原理是將機械手臂的空間幾何問題分解為多個平面幾何問題，由機械臂頂點的角度逆推回基座的角度，</a:t>
            </a:r>
          </a:p>
          <a:p>
            <a:r>
              <a:rPr lang="zh-TW" altLang="en-US" dirty="0"/>
              <a:t>這個算法的好處是精確性高、且計算速度快</a:t>
            </a:r>
            <a:r>
              <a:rPr lang="en-US" altLang="zh-TW" dirty="0"/>
              <a:t>(</a:t>
            </a:r>
            <a:r>
              <a:rPr lang="zh-TW" altLang="en-US" dirty="0"/>
              <a:t>由於不涉及迭代過程</a:t>
            </a:r>
            <a:r>
              <a:rPr lang="en-US" altLang="zh-TW" dirty="0"/>
              <a:t>)</a:t>
            </a:r>
            <a:r>
              <a:rPr lang="zh-TW" altLang="en-US" dirty="0"/>
              <a:t>。</a:t>
            </a:r>
          </a:p>
          <a:p>
            <a:r>
              <a:rPr lang="zh-TW" altLang="en-US" dirty="0"/>
              <a:t>但是僅適用於幾何結構簡單的機器人。對於結構複雜的機器人，求解會變得困難。</a:t>
            </a:r>
          </a:p>
          <a:p>
            <a:endParaRPr lang="zh-TW" altLang="en-US" dirty="0"/>
          </a:p>
          <a:p>
            <a:r>
              <a:rPr lang="zh-TW" altLang="en-US" dirty="0"/>
              <a:t>而梯度下降法則是一種基於優化</a:t>
            </a:r>
            <a:r>
              <a:rPr lang="en-US" altLang="zh-TW" dirty="0"/>
              <a:t>(optimize)</a:t>
            </a:r>
            <a:r>
              <a:rPr lang="zh-TW" altLang="en-US" dirty="0"/>
              <a:t>的求解方法，通過最小化目標函數來求解逆運動學問題，</a:t>
            </a:r>
          </a:p>
          <a:p>
            <a:r>
              <a:rPr lang="zh-TW" altLang="en-US" dirty="0"/>
              <a:t>簡單來說可以看右圖，如果我們把 機械臂頂端</a:t>
            </a:r>
            <a:r>
              <a:rPr lang="en-US" altLang="zh-TW" dirty="0"/>
              <a:t>(</a:t>
            </a:r>
            <a:r>
              <a:rPr lang="zh-TW" altLang="en-US" dirty="0"/>
              <a:t>操作點</a:t>
            </a:r>
            <a:r>
              <a:rPr lang="en-US" altLang="zh-TW" dirty="0"/>
              <a:t>)</a:t>
            </a:r>
            <a:r>
              <a:rPr lang="zh-TW" altLang="en-US" dirty="0"/>
              <a:t>的 目前座標 與 目標座標 的距離與馬達旋轉角度可視化，</a:t>
            </a:r>
          </a:p>
          <a:p>
            <a:r>
              <a:rPr lang="zh-TW" altLang="en-US" dirty="0"/>
              <a:t>大致能得到像畫面中這樣的曲線圖，這是參考圖，</a:t>
            </a:r>
            <a:r>
              <a:rPr lang="en-US" altLang="zh-TW" dirty="0"/>
              <a:t>y</a:t>
            </a:r>
            <a:r>
              <a:rPr lang="zh-TW" altLang="en-US" dirty="0"/>
              <a:t>軸為兩點距離，</a:t>
            </a:r>
            <a:r>
              <a:rPr lang="en-US" altLang="zh-TW" dirty="0"/>
              <a:t>x</a:t>
            </a:r>
            <a:r>
              <a:rPr lang="zh-TW" altLang="en-US" dirty="0"/>
              <a:t>軸為旋轉角度</a:t>
            </a:r>
            <a:endParaRPr lang="en-US" altLang="zh-TW" dirty="0"/>
          </a:p>
          <a:p>
            <a:r>
              <a:rPr lang="zh-TW" altLang="en-US" dirty="0"/>
              <a:t>所以我們只要通過梯度下降，</a:t>
            </a:r>
          </a:p>
          <a:p>
            <a:r>
              <a:rPr lang="zh-TW" altLang="en-US" dirty="0"/>
              <a:t>與迭代的方式，就能讓機械臂的頂點逐漸趨近於目標位置，</a:t>
            </a:r>
          </a:p>
          <a:p>
            <a:r>
              <a:rPr lang="zh-TW" altLang="en-US" dirty="0"/>
              <a:t>和類神經網路的訓練有異曲同工之妙，</a:t>
            </a:r>
          </a:p>
          <a:p>
            <a:endParaRPr lang="zh-TW" altLang="en-US" dirty="0"/>
          </a:p>
          <a:p>
            <a:r>
              <a:rPr lang="zh-TW" altLang="en-US" dirty="0"/>
              <a:t>這個算法的好處是通用性強，可以處理許多結構複雜的機器，</a:t>
            </a:r>
          </a:p>
          <a:p>
            <a:r>
              <a:rPr lang="zh-TW" altLang="en-US" dirty="0"/>
              <a:t>而缺點是相較於幾何求解法，計算量較大，</a:t>
            </a:r>
          </a:p>
          <a:p>
            <a:r>
              <a:rPr lang="zh-TW" altLang="en-US" dirty="0"/>
              <a:t>而且有可能陷入局部最小值問題，</a:t>
            </a:r>
          </a:p>
          <a:p>
            <a:r>
              <a:rPr lang="zh-TW" altLang="en-US" dirty="0"/>
              <a:t>但這個問題能透過在執行完對應指令後，將機器重製回初始位置來解決。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320209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a:t>
            </a:r>
            <a:r>
              <a:rPr lang="en-US" altLang="zh-TW" dirty="0"/>
              <a:t>3D</a:t>
            </a:r>
            <a:r>
              <a:rPr lang="zh-TW" altLang="en-US" dirty="0"/>
              <a:t>列印應用於機器人製作的相關文獻，</a:t>
            </a:r>
          </a:p>
          <a:p>
            <a:r>
              <a:rPr lang="zh-TW" altLang="en-US" dirty="0"/>
              <a:t>這邊簡單提及比較相關的三個文獻，</a:t>
            </a:r>
          </a:p>
          <a:p>
            <a:r>
              <a:rPr lang="zh-TW" altLang="en-US" dirty="0"/>
              <a:t>像是使用</a:t>
            </a:r>
            <a:r>
              <a:rPr lang="en-US" altLang="zh-TW" dirty="0"/>
              <a:t>3D</a:t>
            </a:r>
            <a:r>
              <a:rPr lang="zh-TW" altLang="en-US" dirty="0"/>
              <a:t>列印技術製造可使用的機械手臂，</a:t>
            </a:r>
          </a:p>
          <a:p>
            <a:r>
              <a:rPr lang="zh-TW" altLang="en-US" dirty="0"/>
              <a:t>使用</a:t>
            </a:r>
            <a:r>
              <a:rPr lang="en-US" altLang="zh-TW" dirty="0"/>
              <a:t>3D</a:t>
            </a:r>
            <a:r>
              <a:rPr lang="zh-TW" altLang="en-US" dirty="0"/>
              <a:t>列印技術，使用不同材質製造軟體機器人，也稱為仿生機器人，</a:t>
            </a:r>
          </a:p>
          <a:p>
            <a:r>
              <a:rPr lang="zh-TW" altLang="en-US" dirty="0"/>
              <a:t>或是將</a:t>
            </a:r>
            <a:r>
              <a:rPr lang="en-US" altLang="zh-TW" dirty="0"/>
              <a:t>3D</a:t>
            </a:r>
            <a:r>
              <a:rPr lang="zh-TW" altLang="en-US" dirty="0"/>
              <a:t>列印技術與智慧機器相結合，提出一種創新的大規模</a:t>
            </a:r>
            <a:r>
              <a:rPr lang="en-US" altLang="zh-TW" dirty="0"/>
              <a:t>3D</a:t>
            </a:r>
            <a:r>
              <a:rPr lang="zh-TW" altLang="en-US" dirty="0"/>
              <a:t>列印方法。</a:t>
            </a:r>
            <a:endParaRPr lang="en-US" altLang="zh-TW" dirty="0"/>
          </a:p>
          <a:p>
            <a:endParaRPr lang="en-US" altLang="zh-TW" dirty="0"/>
          </a:p>
          <a:p>
            <a:r>
              <a:rPr lang="zh-TW" altLang="en-US" dirty="0"/>
              <a:t>這幾個按理都印證了</a:t>
            </a:r>
            <a:r>
              <a:rPr lang="en-US" altLang="zh-TW" dirty="0"/>
              <a:t>3D</a:t>
            </a:r>
            <a:r>
              <a:rPr lang="zh-TW" altLang="en-US" dirty="0"/>
              <a:t>列印用於製作硬體設備的可行性。</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22</a:t>
            </a:fld>
            <a:endParaRPr lang="zh-TW" altLang="en-US"/>
          </a:p>
        </p:txBody>
      </p:sp>
    </p:spTree>
    <p:extLst>
      <p:ext uri="{BB962C8B-B14F-4D97-AF65-F5344CB8AC3E}">
        <p14:creationId xmlns:p14="http://schemas.microsoft.com/office/powerpoint/2010/main" val="2752687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那這邊是這些文獻的相關圖片，</a:t>
            </a:r>
          </a:p>
          <a:p>
            <a:r>
              <a:rPr lang="zh-TW" altLang="en-US" dirty="0"/>
              <a:t>這些參考文獻都為了本實驗的可行性打下了堅實的基礎。</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23</a:t>
            </a:fld>
            <a:endParaRPr lang="zh-TW" altLang="en-US"/>
          </a:p>
        </p:txBody>
      </p:sp>
    </p:spTree>
    <p:extLst>
      <p:ext uri="{BB962C8B-B14F-4D97-AF65-F5344CB8AC3E}">
        <p14:creationId xmlns:p14="http://schemas.microsoft.com/office/powerpoint/2010/main" val="825022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那接下來講研究方法，這個章節我會分為硬體設計流程、運動學開發、大型語言模型開發還有最後的系統架構來說明，</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24</a:t>
            </a:fld>
            <a:endParaRPr lang="zh-TW" altLang="en-US"/>
          </a:p>
        </p:txBody>
      </p:sp>
    </p:spTree>
    <p:extLst>
      <p:ext uri="{BB962C8B-B14F-4D97-AF65-F5344CB8AC3E}">
        <p14:creationId xmlns:p14="http://schemas.microsoft.com/office/powerpoint/2010/main" val="3160699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首先是硬體設計流程，我會稍微帶過一些設計硬體的細節，</a:t>
            </a:r>
          </a:p>
          <a:p>
            <a:r>
              <a:rPr lang="zh-TW" altLang="en-US" dirty="0"/>
              <a:t>其中包含模型設計使用的軟體，輸出的格式，實驗使用的</a:t>
            </a:r>
            <a:r>
              <a:rPr lang="en-US" altLang="zh-TW" dirty="0"/>
              <a:t>3D</a:t>
            </a:r>
            <a:r>
              <a:rPr lang="zh-TW" altLang="en-US" dirty="0"/>
              <a:t>列印機和馬達開發版介紹等，</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2095920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首先是模型設計的方式，我是用</a:t>
            </a:r>
            <a:r>
              <a:rPr lang="en-US" altLang="zh-TW" dirty="0"/>
              <a:t>Autodesk Fusion 360</a:t>
            </a:r>
            <a:r>
              <a:rPr lang="zh-TW" altLang="en-US" dirty="0"/>
              <a:t>作為模型設計程式，由於他是一個多合一的工業設計軟體，包含了</a:t>
            </a:r>
            <a:r>
              <a:rPr lang="en-US" altLang="zh-TW" dirty="0"/>
              <a:t>CAD</a:t>
            </a:r>
            <a:r>
              <a:rPr lang="zh-TW" altLang="en-US" dirty="0"/>
              <a:t>、</a:t>
            </a:r>
            <a:r>
              <a:rPr lang="en-US" altLang="zh-TW" dirty="0"/>
              <a:t>CAM</a:t>
            </a:r>
            <a:r>
              <a:rPr lang="zh-TW" altLang="en-US" dirty="0"/>
              <a:t>、</a:t>
            </a:r>
            <a:r>
              <a:rPr lang="en-US" altLang="zh-TW" dirty="0"/>
              <a:t>CAE</a:t>
            </a:r>
            <a:r>
              <a:rPr lang="zh-TW" altLang="en-US" dirty="0"/>
              <a:t>、</a:t>
            </a:r>
            <a:r>
              <a:rPr lang="en-US" altLang="zh-TW" dirty="0"/>
              <a:t>PCB</a:t>
            </a:r>
            <a:r>
              <a:rPr lang="zh-TW" altLang="en-US" dirty="0"/>
              <a:t>等多個功能，</a:t>
            </a:r>
          </a:p>
          <a:p>
            <a:r>
              <a:rPr lang="zh-TW" altLang="en-US" dirty="0"/>
              <a:t>所以實驗中的</a:t>
            </a:r>
            <a:r>
              <a:rPr lang="en-US" altLang="zh-TW" dirty="0"/>
              <a:t>3D</a:t>
            </a:r>
            <a:r>
              <a:rPr lang="zh-TW" altLang="en-US" dirty="0"/>
              <a:t>建模、配裝設計、開發版組裝測試、機械結構碰撞測試、設計圖生成我都是使用這個軟體進行。</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117311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而檔案輸出格式我則是使用</a:t>
            </a:r>
            <a:r>
              <a:rPr lang="en-US" altLang="zh-TW" dirty="0"/>
              <a:t>STL</a:t>
            </a:r>
            <a:r>
              <a:rPr lang="zh-TW" altLang="en-US" dirty="0"/>
              <a:t>格式，由於這個檔案格式較為單純，</a:t>
            </a:r>
          </a:p>
          <a:p>
            <a:r>
              <a:rPr lang="zh-TW" altLang="en-US" dirty="0"/>
              <a:t>不包含材質、顏色等其他</a:t>
            </a:r>
            <a:r>
              <a:rPr lang="en-US" altLang="zh-TW" dirty="0"/>
              <a:t>3D</a:t>
            </a:r>
            <a:r>
              <a:rPr lang="zh-TW" altLang="en-US" dirty="0"/>
              <a:t>列印所不需要的屬性，</a:t>
            </a:r>
          </a:p>
          <a:p>
            <a:r>
              <a:rPr lang="zh-TW" altLang="en-US" dirty="0"/>
              <a:t>在執行模型切片時較快速，所以在</a:t>
            </a:r>
            <a:r>
              <a:rPr lang="en-US" altLang="zh-TW" dirty="0"/>
              <a:t>3D</a:t>
            </a:r>
            <a:r>
              <a:rPr lang="zh-TW" altLang="en-US" dirty="0"/>
              <a:t>列印領域被廣泛應用。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469869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a:t>
            </a:r>
            <a:r>
              <a:rPr lang="en-US" altLang="zh-TW" dirty="0"/>
              <a:t>3D</a:t>
            </a:r>
            <a:r>
              <a:rPr lang="zh-TW" altLang="en-US" dirty="0"/>
              <a:t>列印機使用</a:t>
            </a:r>
            <a:r>
              <a:rPr lang="en-US" altLang="zh-TW" dirty="0" err="1"/>
              <a:t>Creality</a:t>
            </a:r>
            <a:r>
              <a:rPr lang="en-US" altLang="zh-TW" dirty="0"/>
              <a:t> K1 MAX</a:t>
            </a:r>
            <a:r>
              <a:rPr lang="zh-TW" altLang="en-US" dirty="0"/>
              <a:t>，他的特色是擁有</a:t>
            </a:r>
            <a:r>
              <a:rPr lang="en-US" altLang="zh-TW" dirty="0"/>
              <a:t>30x30x30</a:t>
            </a:r>
            <a:r>
              <a:rPr lang="zh-TW" altLang="en-US" dirty="0"/>
              <a:t>公分的大尺寸列印，</a:t>
            </a:r>
          </a:p>
          <a:p>
            <a:r>
              <a:rPr lang="zh-TW" altLang="en-US" dirty="0"/>
              <a:t>且解析度和列印速度都相當不錯，而且支援許多不同種類的耗材，</a:t>
            </a:r>
          </a:p>
          <a:p>
            <a:r>
              <a:rPr lang="zh-TW" altLang="en-US" dirty="0"/>
              <a:t>這台機器也相當的經濟實惠</a:t>
            </a:r>
            <a:r>
              <a:rPr lang="en-US" altLang="zh-TW" dirty="0"/>
              <a:t>(3</a:t>
            </a:r>
            <a:r>
              <a:rPr lang="zh-TW" altLang="en-US" dirty="0"/>
              <a:t>萬有找</a:t>
            </a:r>
            <a:r>
              <a:rPr lang="en-US" altLang="zh-TW" dirty="0"/>
              <a:t>)</a:t>
            </a:r>
            <a:r>
              <a:rPr lang="zh-TW" altLang="en-US" dirty="0"/>
              <a:t>，所以我使用這台機器來列印需要的零件。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28</a:t>
            </a:fld>
            <a:endParaRPr lang="zh-TW" altLang="en-US"/>
          </a:p>
        </p:txBody>
      </p:sp>
    </p:spTree>
    <p:extLst>
      <p:ext uri="{BB962C8B-B14F-4D97-AF65-F5344CB8AC3E}">
        <p14:creationId xmlns:p14="http://schemas.microsoft.com/office/powerpoint/2010/main" val="895771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接下來介紹硬體中使用到的開發版與馬達，馬達的選擇非常常見，使用</a:t>
            </a:r>
            <a:r>
              <a:rPr lang="en-US" altLang="zh-TW" dirty="0"/>
              <a:t>SG90</a:t>
            </a:r>
            <a:r>
              <a:rPr lang="zh-TW" altLang="en-US" dirty="0"/>
              <a:t>、</a:t>
            </a:r>
            <a:r>
              <a:rPr lang="en-US" altLang="zh-TW" dirty="0"/>
              <a:t>MG90S</a:t>
            </a:r>
            <a:r>
              <a:rPr lang="zh-TW" altLang="en-US" dirty="0"/>
              <a:t>、</a:t>
            </a:r>
            <a:r>
              <a:rPr lang="en-US" altLang="zh-TW" dirty="0"/>
              <a:t>MG996R</a:t>
            </a:r>
            <a:r>
              <a:rPr lang="zh-TW" altLang="en-US" dirty="0"/>
              <a:t>，</a:t>
            </a:r>
          </a:p>
          <a:p>
            <a:r>
              <a:rPr lang="zh-TW" altLang="en-US" dirty="0"/>
              <a:t>特色是輕、便宜、且適合開發，會使用</a:t>
            </a:r>
            <a:r>
              <a:rPr lang="en-US" altLang="zh-TW" dirty="0"/>
              <a:t>3</a:t>
            </a:r>
            <a:r>
              <a:rPr lang="zh-TW" altLang="en-US" dirty="0"/>
              <a:t>種馬達主要是為了符合機械臂不同部位的力矩需求，</a:t>
            </a:r>
          </a:p>
          <a:p>
            <a:r>
              <a:rPr lang="zh-TW" altLang="en-US" dirty="0"/>
              <a:t>像</a:t>
            </a:r>
            <a:r>
              <a:rPr lang="en-US" altLang="zh-TW" dirty="0"/>
              <a:t>SG90</a:t>
            </a:r>
            <a:r>
              <a:rPr lang="zh-TW" altLang="en-US" dirty="0"/>
              <a:t>因為力矩較小，通常用於機械臂的操作點附近關節，</a:t>
            </a:r>
          </a:p>
          <a:p>
            <a:r>
              <a:rPr lang="zh-TW" altLang="en-US" dirty="0"/>
              <a:t>而</a:t>
            </a:r>
            <a:r>
              <a:rPr lang="en-US" altLang="zh-TW" dirty="0"/>
              <a:t>MG996R</a:t>
            </a:r>
            <a:r>
              <a:rPr lang="zh-TW" altLang="en-US" dirty="0"/>
              <a:t>因為力矩較大，通常用於機械臂基座附近的關節。</a:t>
            </a:r>
          </a:p>
          <a:p>
            <a:r>
              <a:rPr lang="en-US" altLang="zh-TW" dirty="0"/>
              <a:t>MG90S</a:t>
            </a:r>
            <a:r>
              <a:rPr lang="zh-TW" altLang="en-US" dirty="0"/>
              <a:t>則是折衷的選擇。</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29</a:t>
            </a:fld>
            <a:endParaRPr lang="zh-TW" altLang="en-US"/>
          </a:p>
        </p:txBody>
      </p:sp>
    </p:spTree>
    <p:extLst>
      <p:ext uri="{BB962C8B-B14F-4D97-AF65-F5344CB8AC3E}">
        <p14:creationId xmlns:p14="http://schemas.microsoft.com/office/powerpoint/2010/main" val="118675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首先我們先來看研究動機</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a:t>
            </a:fld>
            <a:endParaRPr lang="zh-TW" altLang="en-US"/>
          </a:p>
        </p:txBody>
      </p:sp>
    </p:spTree>
    <p:extLst>
      <p:ext uri="{BB962C8B-B14F-4D97-AF65-F5344CB8AC3E}">
        <p14:creationId xmlns:p14="http://schemas.microsoft.com/office/powerpoint/2010/main" val="3380047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開發版則使用了</a:t>
            </a:r>
            <a:r>
              <a:rPr lang="en-US" altLang="zh-TW" dirty="0"/>
              <a:t>ESP32 Doit-Devkit</a:t>
            </a:r>
            <a:r>
              <a:rPr lang="zh-TW" altLang="en-US" dirty="0"/>
              <a:t>、</a:t>
            </a:r>
            <a:r>
              <a:rPr lang="en-US" altLang="zh-TW" dirty="0"/>
              <a:t>ESP32-S3-Devkit</a:t>
            </a:r>
            <a:r>
              <a:rPr lang="zh-TW" altLang="en-US" dirty="0"/>
              <a:t>、 </a:t>
            </a:r>
            <a:r>
              <a:rPr lang="en-US" altLang="zh-TW" dirty="0"/>
              <a:t>Raspberry Pi 4</a:t>
            </a:r>
          </a:p>
          <a:p>
            <a:r>
              <a:rPr lang="zh-TW" altLang="en-US" dirty="0"/>
              <a:t>三者皆有輕、功能足夠且支援無線連接的特點，</a:t>
            </a:r>
          </a:p>
          <a:p>
            <a:r>
              <a:rPr lang="zh-TW" altLang="en-US" dirty="0"/>
              <a:t>所以我依照了連接的硬體數量，算力需求等條件選用了以下這些開發版，</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30</a:t>
            </a:fld>
            <a:endParaRPr lang="zh-TW" altLang="en-US"/>
          </a:p>
        </p:txBody>
      </p:sp>
    </p:spTree>
    <p:extLst>
      <p:ext uri="{BB962C8B-B14F-4D97-AF65-F5344CB8AC3E}">
        <p14:creationId xmlns:p14="http://schemas.microsoft.com/office/powerpoint/2010/main" val="3621011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而驅動模組使用了</a:t>
            </a:r>
            <a:r>
              <a:rPr lang="en-US" altLang="zh-TW" dirty="0"/>
              <a:t>PCA9685</a:t>
            </a:r>
            <a:r>
              <a:rPr lang="zh-TW" altLang="en-US" dirty="0"/>
              <a:t>、</a:t>
            </a:r>
            <a:r>
              <a:rPr lang="en-US" altLang="zh-TW" dirty="0"/>
              <a:t>L298N</a:t>
            </a:r>
            <a:r>
              <a:rPr lang="zh-TW" altLang="en-US" dirty="0"/>
              <a:t>，</a:t>
            </a:r>
          </a:p>
          <a:p>
            <a:r>
              <a:rPr lang="zh-TW" altLang="en-US" dirty="0"/>
              <a:t>驅動模組主要用於簡化控制流程與彌補針腳不夠的情況，</a:t>
            </a:r>
          </a:p>
          <a:p>
            <a:r>
              <a:rPr lang="zh-TW" altLang="en-US" dirty="0"/>
              <a:t>因為實驗中會在單一開發版上連接多個馬達，甚至增加車輪和相機，</a:t>
            </a:r>
          </a:p>
          <a:p>
            <a:r>
              <a:rPr lang="zh-TW" altLang="en-US" dirty="0"/>
              <a:t>所以需要一些類似的擴充驅動模組。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31</a:t>
            </a:fld>
            <a:endParaRPr lang="zh-TW" altLang="en-US"/>
          </a:p>
        </p:txBody>
      </p:sp>
    </p:spTree>
    <p:extLst>
      <p:ext uri="{BB962C8B-B14F-4D97-AF65-F5344CB8AC3E}">
        <p14:creationId xmlns:p14="http://schemas.microsoft.com/office/powerpoint/2010/main" val="3379501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接下來介紹運動學開發其中會簡單帶過運動學開發的實作細節，</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32</a:t>
            </a:fld>
            <a:endParaRPr lang="zh-TW" altLang="en-US"/>
          </a:p>
        </p:txBody>
      </p:sp>
    </p:spTree>
    <p:extLst>
      <p:ext uri="{BB962C8B-B14F-4D97-AF65-F5344CB8AC3E}">
        <p14:creationId xmlns:p14="http://schemas.microsoft.com/office/powerpoint/2010/main" val="2236922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本專案使用 </a:t>
            </a:r>
            <a:r>
              <a:rPr lang="en-US" altLang="zh-TW" sz="1200" dirty="0">
                <a:latin typeface="標楷體" panose="03000509000000000000" pitchFamily="65" charset="-120"/>
                <a:ea typeface="標楷體" panose="03000509000000000000" pitchFamily="65" charset="-120"/>
              </a:rPr>
              <a:t>Python </a:t>
            </a:r>
            <a:r>
              <a:rPr lang="zh-TW" altLang="en-US" sz="12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a:p>
            <a:r>
              <a:rPr lang="zh-TW" altLang="en-US" dirty="0"/>
              <a:t>也做了一個可視化視窗來顯示目前機械臂的移動情況，方便除錯，</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33</a:t>
            </a:fld>
            <a:endParaRPr lang="zh-TW" altLang="en-US"/>
          </a:p>
        </p:txBody>
      </p:sp>
    </p:spTree>
    <p:extLst>
      <p:ext uri="{BB962C8B-B14F-4D97-AF65-F5344CB8AC3E}">
        <p14:creationId xmlns:p14="http://schemas.microsoft.com/office/powerpoint/2010/main" val="1014313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而運動學公式則如第二章所述，順向運動問題使用</a:t>
            </a:r>
            <a:r>
              <a:rPr lang="en-US" altLang="zh-TW" dirty="0"/>
              <a:t>DH</a:t>
            </a:r>
            <a:r>
              <a:rPr lang="zh-TW" altLang="en-US" dirty="0"/>
              <a:t>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34</a:t>
            </a:fld>
            <a:endParaRPr lang="zh-TW" altLang="en-US"/>
          </a:p>
        </p:txBody>
      </p:sp>
    </p:spTree>
    <p:extLst>
      <p:ext uri="{BB962C8B-B14F-4D97-AF65-F5344CB8AC3E}">
        <p14:creationId xmlns:p14="http://schemas.microsoft.com/office/powerpoint/2010/main" val="1677395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而逆向運動問題使用幾何求解法與梯度下降法來計算，</a:t>
            </a: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幾何求解方法主要用於計算運動模式較為簡單的機械臂</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二軸路徑規劃</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而</a:t>
            </a:r>
            <a:r>
              <a:rPr lang="zh-TW" altLang="fr-FR" sz="1200" dirty="0">
                <a:latin typeface="標楷體" panose="03000509000000000000" pitchFamily="65" charset="-120"/>
                <a:ea typeface="標楷體" panose="03000509000000000000" pitchFamily="65" charset="-120"/>
              </a:rPr>
              <a:t>梯度下降法</a:t>
            </a:r>
            <a:r>
              <a:rPr lang="zh-TW" altLang="en-US" sz="1200" dirty="0">
                <a:latin typeface="標楷體" panose="03000509000000000000" pitchFamily="65" charset="-120"/>
                <a:ea typeface="標楷體" panose="03000509000000000000" pitchFamily="65" charset="-120"/>
              </a:rPr>
              <a:t>則用於運動較為複雜的機械臂</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三軸以上的路徑規劃</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35</a:t>
            </a:fld>
            <a:endParaRPr lang="zh-TW" altLang="en-US"/>
          </a:p>
        </p:txBody>
      </p:sp>
    </p:spTree>
    <p:extLst>
      <p:ext uri="{BB962C8B-B14F-4D97-AF65-F5344CB8AC3E}">
        <p14:creationId xmlns:p14="http://schemas.microsoft.com/office/powerpoint/2010/main" val="3662435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接下來說明大型語言模型部分的開發，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36</a:t>
            </a:fld>
            <a:endParaRPr lang="zh-TW" altLang="en-US"/>
          </a:p>
        </p:txBody>
      </p:sp>
    </p:spTree>
    <p:extLst>
      <p:ext uri="{BB962C8B-B14F-4D97-AF65-F5344CB8AC3E}">
        <p14:creationId xmlns:p14="http://schemas.microsoft.com/office/powerpoint/2010/main" val="1850354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我使用了</a:t>
            </a:r>
            <a:r>
              <a:rPr lang="en-US" altLang="zh-TW" dirty="0"/>
              <a:t>open ai</a:t>
            </a:r>
            <a:r>
              <a:rPr lang="zh-TW" altLang="en-US" dirty="0"/>
              <a:t>所推出的</a:t>
            </a:r>
            <a:r>
              <a:rPr lang="en-US" altLang="zh-TW" sz="1200" dirty="0">
                <a:latin typeface="標楷體" panose="03000509000000000000" pitchFamily="65" charset="-120"/>
                <a:ea typeface="標楷體" panose="03000509000000000000" pitchFamily="65" charset="-120"/>
              </a:rPr>
              <a:t>Generative Pre-trained Transformer</a:t>
            </a:r>
            <a:r>
              <a:rPr lang="zh-TW" altLang="en-US" dirty="0"/>
              <a:t>模型作為實驗中使用的語言模型，</a:t>
            </a:r>
          </a:p>
          <a:p>
            <a:r>
              <a:rPr lang="zh-TW" altLang="en-US" dirty="0"/>
              <a:t>因為是由第三方釋出的語言模型，所以在上傳文字與獲得回傳時需要將文字傳輸到</a:t>
            </a:r>
            <a:r>
              <a:rPr lang="en-US" altLang="zh-TW" dirty="0"/>
              <a:t>open ai </a:t>
            </a:r>
            <a:r>
              <a:rPr lang="en-US" altLang="zh-TW" dirty="0" err="1"/>
              <a:t>api</a:t>
            </a:r>
            <a:r>
              <a:rPr lang="zh-TW" altLang="en-US" dirty="0"/>
              <a:t>的伺服器。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1925597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所以會需要走這個</a:t>
            </a:r>
            <a:r>
              <a:rPr lang="en-US" altLang="zh-TW" dirty="0" err="1"/>
              <a:t>api</a:t>
            </a:r>
            <a:r>
              <a:rPr lang="en-US" altLang="zh-TW" dirty="0"/>
              <a:t> token</a:t>
            </a:r>
            <a:r>
              <a:rPr lang="zh-TW" altLang="en-US" dirty="0"/>
              <a:t>的流程，這邊沒什麼特別的。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38</a:t>
            </a:fld>
            <a:endParaRPr lang="zh-TW" altLang="en-US"/>
          </a:p>
        </p:txBody>
      </p:sp>
    </p:spTree>
    <p:extLst>
      <p:ext uri="{BB962C8B-B14F-4D97-AF65-F5344CB8AC3E}">
        <p14:creationId xmlns:p14="http://schemas.microsoft.com/office/powerpoint/2010/main" val="3509355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那比較需要注意的是這裡的參數設定，在上傳文字訊息時，</a:t>
            </a:r>
          </a:p>
          <a:p>
            <a:r>
              <a:rPr lang="zh-TW" altLang="en-US" dirty="0"/>
              <a:t>需要將所需的額外參數以圖上的形式封裝上傳，</a:t>
            </a:r>
          </a:p>
          <a:p>
            <a:r>
              <a:rPr lang="zh-TW" altLang="en-US" dirty="0"/>
              <a:t>所以這邊解釋一下我這邊給了那些參數，</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39</a:t>
            </a:fld>
            <a:endParaRPr lang="zh-TW" altLang="en-US"/>
          </a:p>
        </p:txBody>
      </p:sp>
    </p:spTree>
    <p:extLst>
      <p:ext uri="{BB962C8B-B14F-4D97-AF65-F5344CB8AC3E}">
        <p14:creationId xmlns:p14="http://schemas.microsoft.com/office/powerpoint/2010/main" val="165816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近年來，隨著高效能運算技術</a:t>
            </a:r>
            <a:r>
              <a:rPr lang="en-US" altLang="zh-TW" dirty="0"/>
              <a:t>HPC</a:t>
            </a:r>
            <a:r>
              <a:rPr lang="zh-TW" altLang="en-US" dirty="0"/>
              <a:t>的高度發展，</a:t>
            </a:r>
          </a:p>
          <a:p>
            <a:r>
              <a:rPr lang="zh-TW" altLang="en-US" dirty="0"/>
              <a:t>我們身處在了一個電腦算力相當強大的時代，</a:t>
            </a:r>
          </a:p>
          <a:p>
            <a:r>
              <a:rPr lang="zh-TW" altLang="en-US" dirty="0"/>
              <a:t>而在</a:t>
            </a:r>
            <a:r>
              <a:rPr lang="en-US" altLang="zh-TW" dirty="0"/>
              <a:t>2022</a:t>
            </a:r>
            <a:r>
              <a:rPr lang="zh-TW" altLang="en-US" dirty="0"/>
              <a:t>年底 大型語言模型首次問世後 ，至今已經深刻改變了我們對於人工智慧認知。</a:t>
            </a:r>
          </a:p>
          <a:p>
            <a:endParaRPr lang="en-US" altLang="zh-TW" dirty="0"/>
          </a:p>
          <a:p>
            <a:r>
              <a:rPr lang="zh-TW" altLang="en-US" dirty="0"/>
              <a:t>在兩年不到的時間，由於這些模型的需求不斷增長，也促使了各大科技公司不斷投入資源，</a:t>
            </a:r>
          </a:p>
          <a:p>
            <a:r>
              <a:rPr lang="zh-TW" altLang="en-US" dirty="0"/>
              <a:t>提供更加強大且多樣化的大型語言模型，使的人工智慧發展方向更加明朗。</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a:t>
            </a:fld>
            <a:endParaRPr lang="zh-TW" altLang="en-US"/>
          </a:p>
        </p:txBody>
      </p:sp>
    </p:spTree>
    <p:extLst>
      <p:ext uri="{BB962C8B-B14F-4D97-AF65-F5344CB8AC3E}">
        <p14:creationId xmlns:p14="http://schemas.microsoft.com/office/powerpoint/2010/main" val="3955992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首先這裡是參數說明，</a:t>
            </a:r>
          </a:p>
          <a:p>
            <a:r>
              <a:rPr lang="en-US" altLang="zh-TW" dirty="0"/>
              <a:t>model</a:t>
            </a:r>
            <a:r>
              <a:rPr lang="zh-TW" altLang="en-US" dirty="0"/>
              <a:t>是模型種類</a:t>
            </a:r>
          </a:p>
          <a:p>
            <a:r>
              <a:rPr lang="en-US" altLang="zh-TW" dirty="0"/>
              <a:t>prompt</a:t>
            </a:r>
            <a:r>
              <a:rPr lang="zh-TW" altLang="en-US" dirty="0"/>
              <a:t>是指令文字</a:t>
            </a:r>
          </a:p>
          <a:p>
            <a:r>
              <a:rPr lang="en-US" altLang="zh-TW" dirty="0" err="1"/>
              <a:t>max_tokens</a:t>
            </a:r>
            <a:r>
              <a:rPr lang="zh-TW" altLang="en-US" dirty="0"/>
              <a:t>是回傳最大長度</a:t>
            </a:r>
          </a:p>
          <a:p>
            <a:r>
              <a:rPr lang="en-US" altLang="zh-TW" dirty="0"/>
              <a:t>temperature</a:t>
            </a:r>
            <a:r>
              <a:rPr lang="zh-TW" altLang="en-US" dirty="0"/>
              <a:t>是文字隨機性</a:t>
            </a:r>
          </a:p>
          <a:p>
            <a:r>
              <a:rPr lang="en-US" altLang="zh-TW" dirty="0" err="1"/>
              <a:t>top_p</a:t>
            </a:r>
            <a:r>
              <a:rPr lang="zh-TW" altLang="en-US" dirty="0"/>
              <a:t>是取樣方法，決定生成文本的多樣性</a:t>
            </a:r>
            <a:r>
              <a:rPr lang="en-US" altLang="zh-TW" dirty="0"/>
              <a:t>(</a:t>
            </a:r>
            <a:r>
              <a:rPr lang="zh-TW" altLang="en-US" dirty="0"/>
              <a:t>把低概率的詞過濾掉，像閾值</a:t>
            </a:r>
            <a:r>
              <a:rPr lang="en-US" altLang="zh-TW" dirty="0"/>
              <a:t>)</a:t>
            </a:r>
          </a:p>
          <a:p>
            <a:r>
              <a:rPr lang="en-US" altLang="zh-TW" dirty="0"/>
              <a:t>n</a:t>
            </a:r>
            <a:r>
              <a:rPr lang="zh-TW" altLang="en-US" dirty="0"/>
              <a:t>回傳生成文章的數量</a:t>
            </a:r>
          </a:p>
          <a:p>
            <a:r>
              <a:rPr lang="en-US" altLang="zh-TW" dirty="0"/>
              <a:t>stop</a:t>
            </a:r>
            <a:r>
              <a:rPr lang="zh-TW" altLang="en-US" dirty="0"/>
              <a:t>則是停止生成的條件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40</a:t>
            </a:fld>
            <a:endParaRPr lang="zh-TW" altLang="en-US"/>
          </a:p>
        </p:txBody>
      </p:sp>
    </p:spTree>
    <p:extLst>
      <p:ext uri="{BB962C8B-B14F-4D97-AF65-F5344CB8AC3E}">
        <p14:creationId xmlns:p14="http://schemas.microsoft.com/office/powerpoint/2010/main" val="412323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那我使用的是這些數值。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41</a:t>
            </a:fld>
            <a:endParaRPr lang="zh-TW" altLang="en-US"/>
          </a:p>
        </p:txBody>
      </p:sp>
    </p:spTree>
    <p:extLst>
      <p:ext uri="{BB962C8B-B14F-4D97-AF65-F5344CB8AC3E}">
        <p14:creationId xmlns:p14="http://schemas.microsoft.com/office/powerpoint/2010/main" val="4043575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那最後是我的系統架構圖，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42</a:t>
            </a:fld>
            <a:endParaRPr lang="zh-TW" altLang="en-US"/>
          </a:p>
        </p:txBody>
      </p:sp>
    </p:spTree>
    <p:extLst>
      <p:ext uri="{BB962C8B-B14F-4D97-AF65-F5344CB8AC3E}">
        <p14:creationId xmlns:p14="http://schemas.microsoft.com/office/powerpoint/2010/main" val="796695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我這裡簡單的畫了一份系統架構圖，</a:t>
            </a:r>
          </a:p>
          <a:p>
            <a:r>
              <a:rPr lang="zh-TW" altLang="en-US" dirty="0"/>
              <a:t>那主要交互的物件有</a:t>
            </a:r>
            <a:r>
              <a:rPr lang="en-US" altLang="zh-TW" dirty="0"/>
              <a:t>GUI</a:t>
            </a:r>
            <a:r>
              <a:rPr lang="zh-TW" altLang="en-US" dirty="0"/>
              <a:t>、主要的</a:t>
            </a:r>
            <a:r>
              <a:rPr lang="en-US" altLang="zh-TW" dirty="0"/>
              <a:t>SERVER</a:t>
            </a:r>
            <a:r>
              <a:rPr lang="zh-TW" altLang="en-US" dirty="0"/>
              <a:t>、</a:t>
            </a:r>
            <a:r>
              <a:rPr lang="en-US" altLang="zh-TW" dirty="0"/>
              <a:t>OpenAI API(LLM</a:t>
            </a:r>
            <a:r>
              <a:rPr lang="zh-TW" altLang="en-US" dirty="0"/>
              <a:t>的位置</a:t>
            </a:r>
            <a:r>
              <a:rPr lang="en-US" altLang="zh-TW" dirty="0"/>
              <a:t>)</a:t>
            </a:r>
            <a:r>
              <a:rPr lang="zh-TW" altLang="en-US" dirty="0"/>
              <a:t>、和裝載嵌入式系統的機器，</a:t>
            </a:r>
          </a:p>
          <a:p>
            <a:r>
              <a:rPr lang="zh-TW" altLang="en-US" dirty="0"/>
              <a:t>由於現在人工智慧物聯網</a:t>
            </a:r>
            <a:r>
              <a:rPr lang="en-US" altLang="zh-TW" dirty="0"/>
              <a:t>AIOT</a:t>
            </a:r>
            <a:r>
              <a:rPr lang="zh-TW" altLang="en-US" dirty="0"/>
              <a:t>是趨勢，所以我在設計機器的時候都將大部分的驅動程式與路徑規畫程式放在了機器的遷入式系統中，</a:t>
            </a:r>
          </a:p>
          <a:p>
            <a:r>
              <a:rPr lang="zh-TW" altLang="en-US" dirty="0"/>
              <a:t>並且皆使用無線網路的方式連接，所以在架構途中特別以這樣表示。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43</a:t>
            </a:fld>
            <a:endParaRPr lang="zh-TW" altLang="en-US"/>
          </a:p>
        </p:txBody>
      </p:sp>
    </p:spTree>
    <p:extLst>
      <p:ext uri="{BB962C8B-B14F-4D97-AF65-F5344CB8AC3E}">
        <p14:creationId xmlns:p14="http://schemas.microsoft.com/office/powerpoint/2010/main" val="1240755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而執行流程如下</a:t>
            </a:r>
          </a:p>
          <a:p>
            <a:r>
              <a:rPr lang="en-US" altLang="zh-TW" dirty="0"/>
              <a:t>GUI </a:t>
            </a:r>
            <a:r>
              <a:rPr lang="zh-TW" altLang="en-US" dirty="0"/>
              <a:t>上傳使用者輸入至 </a:t>
            </a:r>
            <a:r>
              <a:rPr lang="en-US" altLang="zh-TW" dirty="0"/>
              <a:t>Server</a:t>
            </a:r>
          </a:p>
          <a:p>
            <a:r>
              <a:rPr lang="en-US" altLang="zh-TW" dirty="0"/>
              <a:t>Server </a:t>
            </a:r>
            <a:r>
              <a:rPr lang="zh-TW" altLang="en-US" dirty="0"/>
              <a:t>上傳使用者輸入至 </a:t>
            </a:r>
            <a:r>
              <a:rPr lang="en-US" altLang="zh-TW" dirty="0"/>
              <a:t>OpenAI API</a:t>
            </a:r>
          </a:p>
          <a:p>
            <a:r>
              <a:rPr lang="en-US" altLang="zh-TW" dirty="0"/>
              <a:t>OpenAI API </a:t>
            </a:r>
            <a:r>
              <a:rPr lang="zh-TW" altLang="en-US" dirty="0"/>
              <a:t>回傳模型輸出至 </a:t>
            </a:r>
            <a:r>
              <a:rPr lang="en-US" altLang="zh-TW" dirty="0"/>
              <a:t>Server</a:t>
            </a:r>
          </a:p>
          <a:p>
            <a:r>
              <a:rPr lang="en-US" altLang="zh-TW" dirty="0"/>
              <a:t>Server </a:t>
            </a:r>
            <a:r>
              <a:rPr lang="zh-TW" altLang="en-US" dirty="0"/>
              <a:t>將輸出傳送至指定的機器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Server </a:t>
            </a:r>
            <a:r>
              <a:rPr lang="zh-TW" altLang="en-US" dirty="0"/>
              <a:t>向 </a:t>
            </a:r>
            <a:r>
              <a:rPr lang="en-US" altLang="zh-TW" dirty="0"/>
              <a:t>GUI </a:t>
            </a:r>
            <a:r>
              <a:rPr lang="zh-TW" altLang="en-US" dirty="0"/>
              <a:t>回傳伺服器與機器狀態</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44</a:t>
            </a:fld>
            <a:endParaRPr lang="zh-TW" altLang="en-US"/>
          </a:p>
        </p:txBody>
      </p:sp>
    </p:spTree>
    <p:extLst>
      <p:ext uri="{BB962C8B-B14F-4D97-AF65-F5344CB8AC3E}">
        <p14:creationId xmlns:p14="http://schemas.microsoft.com/office/powerpoint/2010/main" val="543407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而執行流程如下</a:t>
            </a:r>
          </a:p>
          <a:p>
            <a:r>
              <a:rPr lang="en-US" altLang="zh-TW" dirty="0"/>
              <a:t>GUI </a:t>
            </a:r>
            <a:r>
              <a:rPr lang="zh-TW" altLang="en-US" dirty="0"/>
              <a:t>上傳使用者輸入至 </a:t>
            </a:r>
            <a:r>
              <a:rPr lang="en-US" altLang="zh-TW" dirty="0"/>
              <a:t>Server</a:t>
            </a:r>
          </a:p>
          <a:p>
            <a:r>
              <a:rPr lang="en-US" altLang="zh-TW" dirty="0"/>
              <a:t>Server </a:t>
            </a:r>
            <a:r>
              <a:rPr lang="zh-TW" altLang="en-US" dirty="0"/>
              <a:t>上傳使用者輸入至 </a:t>
            </a:r>
            <a:r>
              <a:rPr lang="en-US" altLang="zh-TW" dirty="0"/>
              <a:t>OpenAI API</a:t>
            </a:r>
          </a:p>
          <a:p>
            <a:r>
              <a:rPr lang="en-US" altLang="zh-TW" dirty="0"/>
              <a:t>OpenAI API </a:t>
            </a:r>
            <a:r>
              <a:rPr lang="zh-TW" altLang="en-US" dirty="0"/>
              <a:t>回傳模型輸出至 </a:t>
            </a:r>
            <a:r>
              <a:rPr lang="en-US" altLang="zh-TW" dirty="0"/>
              <a:t>Server</a:t>
            </a:r>
          </a:p>
          <a:p>
            <a:r>
              <a:rPr lang="en-US" altLang="zh-TW" dirty="0"/>
              <a:t>Server </a:t>
            </a:r>
            <a:r>
              <a:rPr lang="zh-TW" altLang="en-US" dirty="0"/>
              <a:t>將輸出傳送至指定的機器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Server </a:t>
            </a:r>
            <a:r>
              <a:rPr lang="zh-TW" altLang="en-US" dirty="0"/>
              <a:t>向 </a:t>
            </a:r>
            <a:r>
              <a:rPr lang="en-US" altLang="zh-TW" dirty="0"/>
              <a:t>GUI </a:t>
            </a:r>
            <a:r>
              <a:rPr lang="zh-TW" altLang="en-US" dirty="0"/>
              <a:t>回傳伺服器與機器狀態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45</a:t>
            </a:fld>
            <a:endParaRPr lang="zh-TW" altLang="en-US"/>
          </a:p>
        </p:txBody>
      </p:sp>
    </p:spTree>
    <p:extLst>
      <p:ext uri="{BB962C8B-B14F-4D97-AF65-F5344CB8AC3E}">
        <p14:creationId xmlns:p14="http://schemas.microsoft.com/office/powerpoint/2010/main" val="1386441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接下來是實驗設計以及成果</a:t>
            </a:r>
          </a:p>
          <a:p>
            <a:r>
              <a:rPr lang="zh-TW" altLang="en-US" dirty="0"/>
              <a:t>我一共做了三個實驗，</a:t>
            </a:r>
          </a:p>
          <a:p>
            <a:r>
              <a:rPr lang="zh-TW" altLang="en-US" dirty="0"/>
              <a:t>第一是測試機械臂的基本控制</a:t>
            </a:r>
          </a:p>
          <a:p>
            <a:r>
              <a:rPr lang="zh-TW" altLang="en-US" dirty="0"/>
              <a:t>第二是將機械臂應用於畫圖</a:t>
            </a:r>
          </a:p>
          <a:p>
            <a:r>
              <a:rPr lang="zh-TW" altLang="en-US" dirty="0"/>
              <a:t>第三是將機械臂應用於自動運輸車上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46</a:t>
            </a:fld>
            <a:endParaRPr lang="zh-TW" altLang="en-US"/>
          </a:p>
        </p:txBody>
      </p:sp>
    </p:spTree>
    <p:extLst>
      <p:ext uri="{BB962C8B-B14F-4D97-AF65-F5344CB8AC3E}">
        <p14:creationId xmlns:p14="http://schemas.microsoft.com/office/powerpoint/2010/main" val="34171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那我報告的方式都會以這樣的方式進行，先看硬體的設計圖，</a:t>
            </a:r>
          </a:p>
          <a:p>
            <a:r>
              <a:rPr lang="zh-TW" altLang="en-US" dirty="0"/>
              <a:t>再來看驅動函式的設計，再來說明我下了什麼指令，最後展示成果。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47</a:t>
            </a:fld>
            <a:endParaRPr lang="zh-TW" altLang="en-US"/>
          </a:p>
        </p:txBody>
      </p:sp>
    </p:spTree>
    <p:extLst>
      <p:ext uri="{BB962C8B-B14F-4D97-AF65-F5344CB8AC3E}">
        <p14:creationId xmlns:p14="http://schemas.microsoft.com/office/powerpoint/2010/main" val="151474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那首先這是我第一個實驗建立的模型，在論文中有完整的平面設計圖可以參考，</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48</a:t>
            </a:fld>
            <a:endParaRPr lang="zh-TW" altLang="en-US"/>
          </a:p>
        </p:txBody>
      </p:sp>
    </p:spTree>
    <p:extLst>
      <p:ext uri="{BB962C8B-B14F-4D97-AF65-F5344CB8AC3E}">
        <p14:creationId xmlns:p14="http://schemas.microsoft.com/office/powerpoint/2010/main" val="2945966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而使用的硬體種類如畫面上這些，</a:t>
            </a:r>
          </a:p>
          <a:p>
            <a:r>
              <a:rPr lang="zh-TW" altLang="en-US" dirty="0"/>
              <a:t>組合起來基本上就是一個簡易的機械臂，實體在這邊，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49</a:t>
            </a:fld>
            <a:endParaRPr lang="zh-TW" altLang="en-US"/>
          </a:p>
        </p:txBody>
      </p:sp>
    </p:spTree>
    <p:extLst>
      <p:ext uri="{BB962C8B-B14F-4D97-AF65-F5344CB8AC3E}">
        <p14:creationId xmlns:p14="http://schemas.microsoft.com/office/powerpoint/2010/main" val="123072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而本實驗看到了大型語言模型在自動程式碼生成</a:t>
            </a:r>
            <a:r>
              <a:rPr lang="en-US" altLang="zh-TW" sz="1200" dirty="0">
                <a:latin typeface="標楷體" panose="03000509000000000000" pitchFamily="65" charset="-120"/>
                <a:ea typeface="標楷體" panose="03000509000000000000" pitchFamily="65" charset="-120"/>
              </a:rPr>
              <a:t>(Code Generation)</a:t>
            </a:r>
            <a:r>
              <a:rPr lang="zh-TW" altLang="en-US" dirty="0"/>
              <a:t>領域的可能性，</a:t>
            </a:r>
          </a:p>
          <a:p>
            <a:r>
              <a:rPr lang="zh-TW" altLang="en-US" dirty="0"/>
              <a:t>加上目前許多研究集中於微調大型語言模型本身，以提升其在各個任務中的準確度與效能。</a:t>
            </a:r>
          </a:p>
          <a:p>
            <a:r>
              <a:rPr lang="zh-TW" altLang="en-US" dirty="0"/>
              <a:t>所以我希望以此為出發點去做出一套系統，讓使用者說出的 自然語言指令 能透過語言模型轉換為程式碼，</a:t>
            </a:r>
          </a:p>
          <a:p>
            <a:r>
              <a:rPr lang="zh-TW" altLang="en-US" dirty="0"/>
              <a:t>進而去控制其他硬體設備，使得使用者能夠以更加直觀和自然的方式與機器進行互動。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4257613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那接下來是實驗的函數設計，</a:t>
            </a:r>
          </a:p>
          <a:p>
            <a:r>
              <a:rPr lang="zh-TW" altLang="en-US" dirty="0"/>
              <a:t>首先第一個實驗的目標是讓機械臂能夠成功夾取特定物體，並放置於指定位置。</a:t>
            </a:r>
          </a:p>
          <a:p>
            <a:r>
              <a:rPr lang="zh-TW" altLang="en-US" dirty="0"/>
              <a:t>為了實現這一目標，我寫了一個簡單的路徑規劃程式，如圖所示，</a:t>
            </a:r>
          </a:p>
          <a:p>
            <a:r>
              <a:rPr lang="zh-TW" altLang="en-US" dirty="0"/>
              <a:t>希望利用語言模型在填空方面的優勢，使其生成和編輯機械臂的運動指令。</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50</a:t>
            </a:fld>
            <a:endParaRPr lang="zh-TW" altLang="en-US"/>
          </a:p>
        </p:txBody>
      </p:sp>
    </p:spTree>
    <p:extLst>
      <p:ext uri="{BB962C8B-B14F-4D97-AF65-F5344CB8AC3E}">
        <p14:creationId xmlns:p14="http://schemas.microsoft.com/office/powerpoint/2010/main" val="897722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那這邊是我把指令轉換成</a:t>
            </a:r>
            <a:r>
              <a:rPr lang="en-US" altLang="zh-TW" dirty="0" err="1"/>
              <a:t>json</a:t>
            </a:r>
            <a:r>
              <a:rPr lang="en-US" altLang="zh-TW" dirty="0"/>
              <a:t> request</a:t>
            </a:r>
            <a:r>
              <a:rPr lang="zh-TW" altLang="en-US" dirty="0"/>
              <a:t>的範例，</a:t>
            </a:r>
          </a:p>
          <a:p>
            <a:r>
              <a:rPr lang="zh-TW" altLang="en-US" dirty="0"/>
              <a:t>上半部是上一頁寫的程式，下半部是我給的指令，</a:t>
            </a:r>
          </a:p>
          <a:p>
            <a:endParaRPr lang="zh-TW" altLang="en-US" dirty="0"/>
          </a:p>
          <a:p>
            <a:r>
              <a:rPr lang="zh-TW" altLang="en-US" dirty="0"/>
              <a:t>大意大概是告訴</a:t>
            </a:r>
            <a:r>
              <a:rPr lang="en-US" altLang="zh-TW" dirty="0"/>
              <a:t>LLM</a:t>
            </a:r>
            <a:r>
              <a:rPr lang="zh-TW" altLang="en-US" dirty="0"/>
              <a:t>在哪裡有一顆球，在哪裡由一座塔，</a:t>
            </a:r>
          </a:p>
          <a:p>
            <a:r>
              <a:rPr lang="zh-TW" altLang="en-US" dirty="0"/>
              <a:t>請</a:t>
            </a:r>
            <a:r>
              <a:rPr lang="en-US" altLang="zh-TW" dirty="0"/>
              <a:t>LLM</a:t>
            </a:r>
            <a:r>
              <a:rPr lang="zh-TW" altLang="en-US" dirty="0"/>
              <a:t>用上面的程式控制機械臂將球放到塔上，然後注意移動時不要撞到塔。</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2330276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這邊再簡單說明一下上傳和取得回傳的流程，</a:t>
            </a:r>
            <a:endParaRPr lang="en-US" altLang="zh-TW" dirty="0"/>
          </a:p>
          <a:p>
            <a:r>
              <a:rPr lang="zh-TW" altLang="en-US" dirty="0"/>
              <a:t>流程大致如下：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首先使用者能先在</a:t>
            </a:r>
            <a:r>
              <a:rPr lang="en-US" altLang="zh-TW" dirty="0"/>
              <a:t>GUI</a:t>
            </a:r>
            <a:r>
              <a:rPr lang="zh-TW" altLang="en-US" dirty="0"/>
              <a:t>中輸入對應指令，</a:t>
            </a:r>
            <a:br>
              <a:rPr lang="en-US" altLang="zh-TW" dirty="0"/>
            </a:br>
            <a:r>
              <a:rPr lang="zh-TW" altLang="en-US" dirty="0"/>
              <a:t>向這個實驗輸入的指令為</a:t>
            </a:r>
            <a:r>
              <a:rPr lang="en-US" altLang="zh-TW" sz="1200" dirty="0">
                <a:latin typeface="標楷體" panose="03000509000000000000" pitchFamily="65" charset="-120"/>
                <a:ea typeface="標楷體" panose="03000509000000000000" pitchFamily="65" charset="-120"/>
              </a:rPr>
              <a:t>Please catch the ball to the top of the tower.</a:t>
            </a:r>
            <a:br>
              <a:rPr lang="en-US" altLang="zh-TW" sz="1200" dirty="0">
                <a:latin typeface="標楷體" panose="03000509000000000000" pitchFamily="65" charset="-120"/>
                <a:ea typeface="標楷體" panose="03000509000000000000" pitchFamily="65" charset="-120"/>
              </a:rPr>
            </a:br>
            <a:br>
              <a:rPr lang="en-US" altLang="zh-TW" sz="1200" dirty="0">
                <a:latin typeface="標楷體" panose="03000509000000000000" pitchFamily="65" charset="-120"/>
                <a:ea typeface="標楷體" panose="03000509000000000000" pitchFamily="65" charset="-120"/>
              </a:rPr>
            </a:br>
            <a:r>
              <a:rPr lang="zh-TW" altLang="en-US" sz="1200" dirty="0">
                <a:latin typeface="標楷體" panose="03000509000000000000" pitchFamily="65" charset="-120"/>
                <a:ea typeface="標楷體" panose="03000509000000000000" pitchFamily="65" charset="-120"/>
              </a:rPr>
              <a:t>而上一頁所提到的 範例程式 與 前置條件 則會先儲存在</a:t>
            </a:r>
            <a:r>
              <a:rPr lang="en-US" altLang="zh-TW" sz="1200" dirty="0">
                <a:latin typeface="標楷體" panose="03000509000000000000" pitchFamily="65" charset="-120"/>
                <a:ea typeface="標楷體" panose="03000509000000000000" pitchFamily="65" charset="-120"/>
              </a:rPr>
              <a:t>server</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3083637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a:t>
            </a:r>
            <a:r>
              <a:rPr lang="zh-TW" altLang="en-US" b="0" dirty="0"/>
              <a:t>在 </a:t>
            </a:r>
            <a:r>
              <a:rPr lang="en-US" altLang="zh-TW" sz="1200" b="0" dirty="0">
                <a:latin typeface="標楷體" panose="03000509000000000000" pitchFamily="65" charset="-120"/>
                <a:ea typeface="標楷體" panose="03000509000000000000" pitchFamily="65" charset="-120"/>
              </a:rPr>
              <a:t>GUI</a:t>
            </a:r>
            <a:r>
              <a:rPr lang="zh-TW" altLang="en-US" sz="1200" b="0" dirty="0">
                <a:latin typeface="標楷體" panose="03000509000000000000" pitchFamily="65" charset="-120"/>
                <a:ea typeface="標楷體" panose="03000509000000000000" pitchFamily="65" charset="-120"/>
              </a:rPr>
              <a:t>輸入 上傳至</a:t>
            </a:r>
            <a:r>
              <a:rPr lang="en-US" altLang="zh-TW" sz="1200" b="0" dirty="0">
                <a:latin typeface="標楷體" panose="03000509000000000000" pitchFamily="65" charset="-120"/>
                <a:ea typeface="標楷體" panose="03000509000000000000" pitchFamily="65" charset="-120"/>
              </a:rPr>
              <a:t>Server</a:t>
            </a:r>
            <a:r>
              <a:rPr lang="zh-TW" altLang="en-US" sz="1200" b="0" dirty="0">
                <a:latin typeface="標楷體" panose="03000509000000000000" pitchFamily="65" charset="-120"/>
                <a:ea typeface="標楷體" panose="03000509000000000000" pitchFamily="65" charset="-120"/>
              </a:rPr>
              <a:t>後，</a:t>
            </a:r>
            <a:r>
              <a:rPr lang="en-US" altLang="zh-TW" sz="1200" b="0" dirty="0">
                <a:latin typeface="標楷體" panose="03000509000000000000" pitchFamily="65" charset="-120"/>
                <a:ea typeface="標楷體" panose="03000509000000000000" pitchFamily="65" charset="-120"/>
              </a:rPr>
              <a:t>Server</a:t>
            </a:r>
            <a:r>
              <a:rPr lang="zh-TW" altLang="en-US" sz="1200" b="0" dirty="0">
                <a:latin typeface="標楷體" panose="03000509000000000000" pitchFamily="65" charset="-120"/>
                <a:ea typeface="標楷體" panose="03000509000000000000" pitchFamily="65" charset="-120"/>
              </a:rPr>
              <a:t>會自動將上傳的內容與程式碼部分合併。</a:t>
            </a:r>
            <a:endParaRPr lang="en-US" altLang="zh-TW" sz="1200" b="0" dirty="0">
              <a:latin typeface="標楷體" panose="03000509000000000000" pitchFamily="65" charset="-120"/>
              <a:ea typeface="標楷體" panose="03000509000000000000" pitchFamily="65" charset="-120"/>
            </a:endParaRPr>
          </a:p>
          <a:p>
            <a:r>
              <a:rPr lang="zh-TW" altLang="en-US" sz="1200" b="1" dirty="0">
                <a:latin typeface="標楷體" panose="03000509000000000000" pitchFamily="65" charset="-120"/>
                <a:ea typeface="標楷體" panose="03000509000000000000" pitchFamily="65" charset="-120"/>
              </a:rPr>
              <a:t> </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53</a:t>
            </a:fld>
            <a:endParaRPr lang="zh-TW" altLang="en-US"/>
          </a:p>
        </p:txBody>
      </p:sp>
    </p:spTree>
    <p:extLst>
      <p:ext uri="{BB962C8B-B14F-4D97-AF65-F5344CB8AC3E}">
        <p14:creationId xmlns:p14="http://schemas.microsoft.com/office/powerpoint/2010/main" val="31699349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然後，</a:t>
            </a:r>
            <a:r>
              <a:rPr lang="en-US" altLang="zh-TW" dirty="0"/>
              <a:t>server</a:t>
            </a:r>
            <a:r>
              <a:rPr lang="zh-TW" altLang="en-US" dirty="0"/>
              <a:t> 會將合併後的程式碼 作為</a:t>
            </a:r>
            <a:r>
              <a:rPr lang="en-US" altLang="zh-TW" dirty="0"/>
              <a:t>prompt</a:t>
            </a:r>
            <a:r>
              <a:rPr lang="zh-TW" altLang="en-US" dirty="0"/>
              <a:t>項目，與</a:t>
            </a:r>
            <a:r>
              <a:rPr lang="zh-TW" altLang="en-US" sz="1200" b="0" dirty="0">
                <a:latin typeface="標楷體" panose="03000509000000000000" pitchFamily="65" charset="-120"/>
                <a:ea typeface="標楷體" panose="03000509000000000000" pitchFamily="65" charset="-120"/>
              </a:rPr>
              <a:t>其他參數合併，</a:t>
            </a:r>
            <a:endParaRPr lang="en-US" altLang="zh-TW" sz="1200" b="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latin typeface="標楷體" panose="03000509000000000000" pitchFamily="65" charset="-120"/>
                <a:ea typeface="標楷體" panose="03000509000000000000" pitchFamily="65" charset="-120"/>
              </a:rPr>
              <a:t>封裝為第三章所提到的</a:t>
            </a:r>
            <a:r>
              <a:rPr lang="en-US" altLang="zh-TW" sz="1200" b="0" dirty="0" err="1">
                <a:latin typeface="標楷體" panose="03000509000000000000" pitchFamily="65" charset="-120"/>
                <a:ea typeface="標楷體" panose="03000509000000000000" pitchFamily="65" charset="-120"/>
              </a:rPr>
              <a:t>json</a:t>
            </a:r>
            <a:r>
              <a:rPr lang="en-US" altLang="zh-TW" sz="1200" b="0" dirty="0">
                <a:latin typeface="標楷體" panose="03000509000000000000" pitchFamily="65" charset="-120"/>
                <a:ea typeface="標楷體" panose="03000509000000000000" pitchFamily="65" charset="-120"/>
              </a:rPr>
              <a:t> request</a:t>
            </a:r>
            <a:endParaRPr lang="zh-TW" altLang="en-US" b="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54</a:t>
            </a:fld>
            <a:endParaRPr lang="zh-TW" altLang="en-US"/>
          </a:p>
        </p:txBody>
      </p:sp>
    </p:spTree>
    <p:extLst>
      <p:ext uri="{BB962C8B-B14F-4D97-AF65-F5344CB8AC3E}">
        <p14:creationId xmlns:p14="http://schemas.microsoft.com/office/powerpoint/2010/main" val="22957280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dirty="0">
                <a:latin typeface="標楷體" panose="03000509000000000000" pitchFamily="65" charset="-120"/>
                <a:ea typeface="標楷體" panose="03000509000000000000" pitchFamily="65" charset="-120"/>
              </a:rPr>
              <a:t>接著將</a:t>
            </a:r>
            <a:r>
              <a:rPr lang="en-US" altLang="zh-TW" sz="1200" b="0" dirty="0" err="1">
                <a:latin typeface="標楷體" panose="03000509000000000000" pitchFamily="65" charset="-120"/>
                <a:ea typeface="標楷體" panose="03000509000000000000" pitchFamily="65" charset="-120"/>
              </a:rPr>
              <a:t>json</a:t>
            </a:r>
            <a:r>
              <a:rPr lang="en-US" altLang="zh-TW" sz="1200" b="0" dirty="0">
                <a:latin typeface="標楷體" panose="03000509000000000000" pitchFamily="65" charset="-120"/>
                <a:ea typeface="標楷體" panose="03000509000000000000" pitchFamily="65" charset="-120"/>
              </a:rPr>
              <a:t> request</a:t>
            </a:r>
            <a:r>
              <a:rPr lang="zh-TW" altLang="en-US" sz="1200" b="0" dirty="0">
                <a:latin typeface="標楷體" panose="03000509000000000000" pitchFamily="65" charset="-120"/>
                <a:ea typeface="標楷體" panose="03000509000000000000" pitchFamily="65" charset="-120"/>
              </a:rPr>
              <a:t>上傳至</a:t>
            </a:r>
            <a:r>
              <a:rPr lang="en-US" altLang="zh-TW" sz="1200" b="0" dirty="0">
                <a:latin typeface="標楷體" panose="03000509000000000000" pitchFamily="65" charset="-120"/>
                <a:ea typeface="標楷體" panose="03000509000000000000" pitchFamily="65" charset="-120"/>
              </a:rPr>
              <a:t>OpenAI</a:t>
            </a:r>
            <a:r>
              <a:rPr lang="zh-TW" altLang="en-US" sz="1200" b="0" dirty="0">
                <a:latin typeface="標楷體" panose="03000509000000000000" pitchFamily="65" charset="-120"/>
                <a:ea typeface="標楷體" panose="03000509000000000000" pitchFamily="65" charset="-120"/>
              </a:rPr>
              <a:t>的</a:t>
            </a:r>
            <a:r>
              <a:rPr lang="en-US" altLang="zh-TW" sz="1200" b="0" dirty="0">
                <a:latin typeface="標楷體" panose="03000509000000000000" pitchFamily="65" charset="-120"/>
                <a:ea typeface="標楷體" panose="03000509000000000000" pitchFamily="65" charset="-120"/>
              </a:rPr>
              <a:t>API</a:t>
            </a:r>
            <a:r>
              <a:rPr lang="zh-TW" altLang="en-US" sz="1200" b="0" dirty="0">
                <a:latin typeface="標楷體" panose="03000509000000000000" pitchFamily="65" charset="-120"/>
                <a:ea typeface="標楷體" panose="03000509000000000000" pitchFamily="65" charset="-120"/>
              </a:rPr>
              <a:t>，</a:t>
            </a:r>
            <a:endParaRPr lang="en-US" altLang="zh-TW" sz="1200" b="0" dirty="0">
              <a:latin typeface="標楷體" panose="03000509000000000000" pitchFamily="65" charset="-120"/>
              <a:ea typeface="標楷體" panose="03000509000000000000" pitchFamily="65" charset="-120"/>
            </a:endParaRPr>
          </a:p>
          <a:p>
            <a:r>
              <a:rPr lang="zh-TW" altLang="en-US" sz="1200" b="0" dirty="0">
                <a:latin typeface="標楷體" panose="03000509000000000000" pitchFamily="65" charset="-120"/>
                <a:ea typeface="標楷體" panose="03000509000000000000" pitchFamily="65" charset="-120"/>
              </a:rPr>
              <a:t>要求</a:t>
            </a:r>
            <a:r>
              <a:rPr lang="en-US" altLang="zh-TW" sz="1200" b="0" dirty="0">
                <a:latin typeface="標楷體" panose="03000509000000000000" pitchFamily="65" charset="-120"/>
                <a:ea typeface="標楷體" panose="03000509000000000000" pitchFamily="65" charset="-120"/>
              </a:rPr>
              <a:t>GPT</a:t>
            </a:r>
            <a:r>
              <a:rPr lang="zh-TW" altLang="en-US" sz="1200" b="0" dirty="0">
                <a:latin typeface="標楷體" panose="03000509000000000000" pitchFamily="65" charset="-120"/>
                <a:ea typeface="標楷體" panose="03000509000000000000" pitchFamily="65" charset="-120"/>
              </a:rPr>
              <a:t>模型的存取權</a:t>
            </a:r>
            <a:endParaRPr lang="en-US" altLang="zh-TW" sz="1200" b="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55</a:t>
            </a:fld>
            <a:endParaRPr lang="zh-TW" altLang="en-US"/>
          </a:p>
        </p:txBody>
      </p:sp>
    </p:spTree>
    <p:extLst>
      <p:ext uri="{BB962C8B-B14F-4D97-AF65-F5344CB8AC3E}">
        <p14:creationId xmlns:p14="http://schemas.microsoft.com/office/powerpoint/2010/main" val="1224147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dirty="0">
                <a:latin typeface="標楷體" panose="03000509000000000000" pitchFamily="65" charset="-120"/>
                <a:ea typeface="標楷體" panose="03000509000000000000" pitchFamily="65" charset="-120"/>
              </a:rPr>
              <a:t>最後在取得模型回傳後，回傳至</a:t>
            </a:r>
            <a:r>
              <a:rPr lang="en-US" altLang="zh-TW" sz="1200" b="0" dirty="0">
                <a:latin typeface="標楷體" panose="03000509000000000000" pitchFamily="65" charset="-120"/>
                <a:ea typeface="標楷體" panose="03000509000000000000" pitchFamily="65" charset="-120"/>
              </a:rPr>
              <a:t>Server</a:t>
            </a:r>
          </a:p>
          <a:p>
            <a:r>
              <a:rPr lang="zh-TW" altLang="en-US" sz="1200" b="0" dirty="0">
                <a:latin typeface="標楷體" panose="03000509000000000000" pitchFamily="65" charset="-120"/>
                <a:ea typeface="標楷體" panose="03000509000000000000" pitchFamily="65" charset="-120"/>
              </a:rPr>
              <a:t>以上這些是比較詳細的流程，之後的實驗基本也都會照這個方式執行。</a:t>
            </a:r>
            <a:endParaRPr lang="zh-TW" altLang="en-US" sz="1200" b="0"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56</a:t>
            </a:fld>
            <a:endParaRPr lang="zh-TW" altLang="en-US"/>
          </a:p>
        </p:txBody>
      </p:sp>
    </p:spTree>
    <p:extLst>
      <p:ext uri="{BB962C8B-B14F-4D97-AF65-F5344CB8AC3E}">
        <p14:creationId xmlns:p14="http://schemas.microsoft.com/office/powerpoint/2010/main" val="3614157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那這邊是回傳的範例，可以看出</a:t>
            </a:r>
            <a:r>
              <a:rPr lang="en-US" altLang="zh-TW" dirty="0"/>
              <a:t>LLM</a:t>
            </a:r>
            <a:r>
              <a:rPr lang="zh-TW" altLang="en-US" dirty="0"/>
              <a:t>已經幫我補全了路徑規劃部分的程式碼，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57</a:t>
            </a:fld>
            <a:endParaRPr lang="zh-TW" altLang="en-US"/>
          </a:p>
        </p:txBody>
      </p:sp>
    </p:spTree>
    <p:extLst>
      <p:ext uri="{BB962C8B-B14F-4D97-AF65-F5344CB8AC3E}">
        <p14:creationId xmlns:p14="http://schemas.microsoft.com/office/powerpoint/2010/main" val="1247027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最後這裡是實驗成果，可以看出效果相當不錯，</a:t>
            </a:r>
          </a:p>
          <a:p>
            <a:r>
              <a:rPr lang="zh-TW" altLang="en-US" dirty="0"/>
              <a:t>並且隨著語言模型技術的發展，路徑規劃的準確率也有顯著的提升。</a:t>
            </a:r>
          </a:p>
          <a:p>
            <a:r>
              <a:rPr lang="en-US" altLang="zh-TW" dirty="0" err="1"/>
              <a:t>gpt</a:t>
            </a:r>
            <a:r>
              <a:rPr lang="en-US" altLang="zh-TW" dirty="0"/>
              <a:t> 4o</a:t>
            </a:r>
            <a:r>
              <a:rPr lang="zh-TW" altLang="en-US" dirty="0"/>
              <a:t>的成功率能達到</a:t>
            </a:r>
            <a:r>
              <a:rPr lang="en-US" altLang="zh-TW" dirty="0"/>
              <a:t>9</a:t>
            </a:r>
            <a:r>
              <a:rPr lang="zh-TW" altLang="en-US" dirty="0"/>
              <a:t>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58</a:t>
            </a:fld>
            <a:endParaRPr lang="zh-TW" altLang="en-US"/>
          </a:p>
        </p:txBody>
      </p:sp>
    </p:spTree>
    <p:extLst>
      <p:ext uri="{BB962C8B-B14F-4D97-AF65-F5344CB8AC3E}">
        <p14:creationId xmlns:p14="http://schemas.microsoft.com/office/powerpoint/2010/main" val="2230510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但是以這樣的方式來控制機器缺點也比較明顯，</a:t>
            </a:r>
          </a:p>
          <a:p>
            <a:r>
              <a:rPr lang="zh-TW" altLang="en-US" dirty="0"/>
              <a:t>因為要將整個程式碼放入語言模型的輸入中以生成控制程式碼，</a:t>
            </a:r>
          </a:p>
          <a:p>
            <a:r>
              <a:rPr lang="zh-TW" altLang="en-US" dirty="0"/>
              <a:t>而且要提供大量的前置條件，這種方式實在過於繁瑣，</a:t>
            </a:r>
          </a:p>
          <a:p>
            <a:r>
              <a:rPr lang="zh-TW" altLang="en-US" dirty="0"/>
              <a:t>所以我決定在下個實驗改善這個情況。</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59</a:t>
            </a:fld>
            <a:endParaRPr lang="zh-TW" altLang="en-US"/>
          </a:p>
        </p:txBody>
      </p:sp>
    </p:spTree>
    <p:extLst>
      <p:ext uri="{BB962C8B-B14F-4D97-AF65-F5344CB8AC3E}">
        <p14:creationId xmlns:p14="http://schemas.microsoft.com/office/powerpoint/2010/main" val="2761291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再來是研究目的，本研究預計達到以下目標，</a:t>
            </a:r>
          </a:p>
          <a:p>
            <a:endParaRPr lang="zh-TW" altLang="en-US" dirty="0"/>
          </a:p>
          <a:p>
            <a:r>
              <a:rPr lang="zh-TW" altLang="en-US" dirty="0"/>
              <a:t>第一是能做出一套系統，讓使用者能用自然語言控制機器。</a:t>
            </a:r>
          </a:p>
          <a:p>
            <a:r>
              <a:rPr lang="zh-TW" altLang="en-US" dirty="0"/>
              <a:t>第二是驗證將自然語言指令轉換為程式碼的可行性和實際效果。</a:t>
            </a:r>
          </a:p>
          <a:p>
            <a:r>
              <a:rPr lang="zh-TW" altLang="en-US" dirty="0"/>
              <a:t>第三是自己組機器，並使用</a:t>
            </a:r>
            <a:r>
              <a:rPr lang="en-US" altLang="zh-TW" dirty="0"/>
              <a:t>3D</a:t>
            </a:r>
            <a:r>
              <a:rPr lang="zh-TW" altLang="en-US" dirty="0"/>
              <a:t>列印技術實現更客製化的機器製作。</a:t>
            </a:r>
          </a:p>
          <a:p>
            <a:r>
              <a:rPr lang="zh-TW" altLang="en-US" dirty="0"/>
              <a:t>第四是分析和評估此系統在不同應用場景下的實際效果和應用價值。</a:t>
            </a:r>
          </a:p>
          <a:p>
            <a:r>
              <a:rPr lang="zh-TW" altLang="en-US" dirty="0"/>
              <a:t>第五則是提供相關技術和方法的研究成果，為自然語言控制機器的相關研究和應用提供實證基礎和技術範本。</a:t>
            </a:r>
          </a:p>
          <a:p>
            <a:endParaRPr lang="zh-TW" altLang="en-US" dirty="0"/>
          </a:p>
          <a:p>
            <a:r>
              <a:rPr lang="zh-TW" altLang="en-US" dirty="0"/>
              <a:t>簡單來說就是我想先自己組機器，然後自己開發對應的驅動系統，</a:t>
            </a:r>
          </a:p>
          <a:p>
            <a:r>
              <a:rPr lang="zh-TW" altLang="en-US" dirty="0"/>
              <a:t>再把這個控制系統和大型語言模型串聯起來，讓大型語言模型擁有機器的控制權，</a:t>
            </a:r>
          </a:p>
          <a:p>
            <a:r>
              <a:rPr lang="zh-TW" altLang="en-US" dirty="0"/>
              <a:t>然後對語言模型下命令，看語言模型能不能控制機器。</a:t>
            </a:r>
          </a:p>
          <a:p>
            <a:endParaRPr lang="zh-TW" altLang="en-US" dirty="0"/>
          </a:p>
          <a:p>
            <a:r>
              <a:rPr lang="zh-TW" altLang="en-US" dirty="0"/>
              <a:t>最後再來評估他做得好不好，這樣，簡單來說這篇論文就是在做這幾件事情。</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3921759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那接下來來講第二個實驗，將機械臂用於畫圖。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60</a:t>
            </a:fld>
            <a:endParaRPr lang="zh-TW" altLang="en-US"/>
          </a:p>
        </p:txBody>
      </p:sp>
    </p:spTree>
    <p:extLst>
      <p:ext uri="{BB962C8B-B14F-4D97-AF65-F5344CB8AC3E}">
        <p14:creationId xmlns:p14="http://schemas.microsoft.com/office/powerpoint/2010/main" val="3695579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這是我第二個實驗建立的模型，在論文中有完整的平面設計圖可以參考，</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61</a:t>
            </a:fld>
            <a:endParaRPr lang="zh-TW" altLang="en-US"/>
          </a:p>
        </p:txBody>
      </p:sp>
    </p:spTree>
    <p:extLst>
      <p:ext uri="{BB962C8B-B14F-4D97-AF65-F5344CB8AC3E}">
        <p14:creationId xmlns:p14="http://schemas.microsoft.com/office/powerpoint/2010/main" val="589045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而使用的硬體種類如畫面上這些，</a:t>
            </a:r>
          </a:p>
          <a:p>
            <a:r>
              <a:rPr lang="zh-TW" altLang="en-US" dirty="0"/>
              <a:t>組合起來也是一個簡易的機械臂，實體在這邊，</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62</a:t>
            </a:fld>
            <a:endParaRPr lang="zh-TW" altLang="en-US"/>
          </a:p>
        </p:txBody>
      </p:sp>
    </p:spTree>
    <p:extLst>
      <p:ext uri="{BB962C8B-B14F-4D97-AF65-F5344CB8AC3E}">
        <p14:creationId xmlns:p14="http://schemas.microsoft.com/office/powerpoint/2010/main" val="35972941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那接下來是實驗的函數設計，</a:t>
            </a:r>
          </a:p>
          <a:p>
            <a:r>
              <a:rPr lang="zh-TW" altLang="en-US" dirty="0"/>
              <a:t>首先這個實驗的目標是讓機械臂能夠成功拿筆畫畫。</a:t>
            </a:r>
          </a:p>
          <a:p>
            <a:r>
              <a:rPr lang="zh-TW" altLang="en-US" dirty="0"/>
              <a:t>而我在這個實驗中簡化了路徑規劃，使大型語言模型在平面座標內進行規劃，</a:t>
            </a:r>
          </a:p>
          <a:p>
            <a:r>
              <a:rPr lang="zh-TW" altLang="en-US" dirty="0"/>
              <a:t>所以我在運動學虛擬環境中將動作指令簡化成</a:t>
            </a:r>
            <a:r>
              <a:rPr lang="en-US" altLang="zh-TW" dirty="0"/>
              <a:t>Draw</a:t>
            </a:r>
            <a:r>
              <a:rPr lang="zh-TW" altLang="en-US" dirty="0"/>
              <a:t>函數，這樣就不需要給予大型語言模型冗長的程式碼。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63</a:t>
            </a:fld>
            <a:endParaRPr lang="zh-TW" altLang="en-US"/>
          </a:p>
        </p:txBody>
      </p:sp>
    </p:spTree>
    <p:extLst>
      <p:ext uri="{BB962C8B-B14F-4D97-AF65-F5344CB8AC3E}">
        <p14:creationId xmlns:p14="http://schemas.microsoft.com/office/powerpoint/2010/main" val="1511437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那這邊是我把指令轉換成</a:t>
            </a:r>
            <a:r>
              <a:rPr lang="en-US" altLang="zh-TW" dirty="0" err="1"/>
              <a:t>json</a:t>
            </a:r>
            <a:r>
              <a:rPr lang="en-US" altLang="zh-TW" dirty="0"/>
              <a:t> request</a:t>
            </a:r>
            <a:r>
              <a:rPr lang="zh-TW" altLang="en-US" dirty="0"/>
              <a:t>的範例，</a:t>
            </a:r>
          </a:p>
          <a:p>
            <a:r>
              <a:rPr lang="zh-TW" altLang="en-US" dirty="0"/>
              <a:t>上半部是函數的說明，下半部是我給的指令，</a:t>
            </a:r>
          </a:p>
          <a:p>
            <a:r>
              <a:rPr lang="zh-TW" altLang="en-US" dirty="0"/>
              <a:t>讓他畫我指定的形狀。</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64</a:t>
            </a:fld>
            <a:endParaRPr lang="zh-TW" altLang="en-US"/>
          </a:p>
        </p:txBody>
      </p:sp>
    </p:spTree>
    <p:extLst>
      <p:ext uri="{BB962C8B-B14F-4D97-AF65-F5344CB8AC3E}">
        <p14:creationId xmlns:p14="http://schemas.microsoft.com/office/powerpoint/2010/main" val="627499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然後這邊是回傳的範例，</a:t>
            </a:r>
            <a:r>
              <a:rPr lang="en-US" altLang="zh-TW" dirty="0"/>
              <a:t>LLM</a:t>
            </a:r>
            <a:r>
              <a:rPr lang="zh-TW" altLang="en-US" dirty="0"/>
              <a:t>能夠直接回傳對應的動作順序來控制機械臂，</a:t>
            </a:r>
          </a:p>
          <a:p>
            <a:r>
              <a:rPr lang="zh-TW" altLang="en-US" dirty="0"/>
              <a:t>大大縮減了輸入與輸出的文字量，提高了效能，也省了不少錢。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65</a:t>
            </a:fld>
            <a:endParaRPr lang="zh-TW" altLang="en-US"/>
          </a:p>
        </p:txBody>
      </p:sp>
    </p:spTree>
    <p:extLst>
      <p:ext uri="{BB962C8B-B14F-4D97-AF65-F5344CB8AC3E}">
        <p14:creationId xmlns:p14="http://schemas.microsoft.com/office/powerpoint/2010/main" val="41667880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最後這裡是實驗成果，可以看出效果也相當不錯，</a:t>
            </a:r>
          </a:p>
          <a:p>
            <a:endParaRPr lang="zh-TW" altLang="en-US" dirty="0"/>
          </a:p>
          <a:p>
            <a:r>
              <a:rPr lang="zh-TW" altLang="en-US" dirty="0"/>
              <a:t>這裡是請他畫方形的成果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66</a:t>
            </a:fld>
            <a:endParaRPr lang="zh-TW" altLang="en-US"/>
          </a:p>
        </p:txBody>
      </p:sp>
    </p:spTree>
    <p:extLst>
      <p:ext uri="{BB962C8B-B14F-4D97-AF65-F5344CB8AC3E}">
        <p14:creationId xmlns:p14="http://schemas.microsoft.com/office/powerpoint/2010/main" val="33034138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這裡是請他畫三角形的成果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67</a:t>
            </a:fld>
            <a:endParaRPr lang="zh-TW" altLang="en-US"/>
          </a:p>
        </p:txBody>
      </p:sp>
    </p:spTree>
    <p:extLst>
      <p:ext uri="{BB962C8B-B14F-4D97-AF65-F5344CB8AC3E}">
        <p14:creationId xmlns:p14="http://schemas.microsoft.com/office/powerpoint/2010/main" val="18066316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這裡是請他畫星星的成果</a:t>
            </a:r>
            <a:endParaRPr lang="en-US" altLang="zh-TW" dirty="0"/>
          </a:p>
          <a:p>
            <a:endParaRPr lang="en-US" altLang="zh-TW" dirty="0"/>
          </a:p>
          <a:p>
            <a:r>
              <a:rPr lang="zh-TW" altLang="en-US" dirty="0"/>
              <a:t>這邊可以看出，使用模組化後的指令控制機器，</a:t>
            </a:r>
          </a:p>
          <a:p>
            <a:r>
              <a:rPr lang="zh-TW" altLang="en-US" dirty="0"/>
              <a:t>不僅大幅減少了輸入和回傳的資料量，同時也保持了不錯的準確率。</a:t>
            </a:r>
          </a:p>
          <a:p>
            <a:r>
              <a:rPr lang="zh-TW" altLang="en-US" dirty="0"/>
              <a:t>所以下一個實驗會繼續以這個方向修正。</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68</a:t>
            </a:fld>
            <a:endParaRPr lang="zh-TW" altLang="en-US"/>
          </a:p>
        </p:txBody>
      </p:sp>
    </p:spTree>
    <p:extLst>
      <p:ext uri="{BB962C8B-B14F-4D97-AF65-F5344CB8AC3E}">
        <p14:creationId xmlns:p14="http://schemas.microsoft.com/office/powerpoint/2010/main" val="3093197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那接下來來講第三個實驗，機械臂在自動運輸車上的應用。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69</a:t>
            </a:fld>
            <a:endParaRPr lang="zh-TW" altLang="en-US"/>
          </a:p>
        </p:txBody>
      </p:sp>
    </p:spTree>
    <p:extLst>
      <p:ext uri="{BB962C8B-B14F-4D97-AF65-F5344CB8AC3E}">
        <p14:creationId xmlns:p14="http://schemas.microsoft.com/office/powerpoint/2010/main" val="4036914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接下來講背景知識與相關研究，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15654702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這是我第三個實驗建立的模型，在論文中有完整的平面設計圖可以參考，</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70</a:t>
            </a:fld>
            <a:endParaRPr lang="zh-TW" altLang="en-US"/>
          </a:p>
        </p:txBody>
      </p:sp>
    </p:spTree>
    <p:extLst>
      <p:ext uri="{BB962C8B-B14F-4D97-AF65-F5344CB8AC3E}">
        <p14:creationId xmlns:p14="http://schemas.microsoft.com/office/powerpoint/2010/main" val="303765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而使用的硬體種類如畫面上這些，</a:t>
            </a:r>
          </a:p>
          <a:p>
            <a:r>
              <a:rPr lang="zh-TW" altLang="en-US" dirty="0"/>
              <a:t>組合起來也是一個簡易的機械臂，實體在這邊，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71</a:t>
            </a:fld>
            <a:endParaRPr lang="zh-TW" altLang="en-US"/>
          </a:p>
        </p:txBody>
      </p:sp>
    </p:spTree>
    <p:extLst>
      <p:ext uri="{BB962C8B-B14F-4D97-AF65-F5344CB8AC3E}">
        <p14:creationId xmlns:p14="http://schemas.microsoft.com/office/powerpoint/2010/main" val="9067939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那接下來是實驗的函數設計，</a:t>
            </a:r>
          </a:p>
          <a:p>
            <a:r>
              <a:rPr lang="zh-TW" altLang="en-US" dirty="0"/>
              <a:t>這個實驗的目標想測試</a:t>
            </a:r>
            <a:r>
              <a:rPr lang="en-US" altLang="zh-TW" dirty="0"/>
              <a:t>LLM</a:t>
            </a:r>
            <a:r>
              <a:rPr lang="zh-TW" altLang="en-US" dirty="0"/>
              <a:t>在控制這樣需要多個設備連動的機器時，效果好不好，</a:t>
            </a:r>
          </a:p>
          <a:p>
            <a:r>
              <a:rPr lang="zh-TW" altLang="en-US" dirty="0"/>
              <a:t>所以我沿用了上一個實驗使用的策略，</a:t>
            </a:r>
          </a:p>
          <a:p>
            <a:r>
              <a:rPr lang="zh-TW" altLang="en-US" dirty="0"/>
              <a:t>將控制函式進行細分，並模組化。</a:t>
            </a:r>
          </a:p>
          <a:p>
            <a:r>
              <a:rPr lang="zh-TW" altLang="en-US" dirty="0"/>
              <a:t>使大型語言模型能通過簡單的模組化指令讓機械臂和車輛能夠協同工作，完成更複雜的任務。</a:t>
            </a:r>
          </a:p>
          <a:p>
            <a:endParaRPr lang="zh-TW" altLang="en-US" dirty="0"/>
          </a:p>
          <a:p>
            <a:r>
              <a:rPr lang="zh-TW" altLang="en-US" dirty="0"/>
              <a:t>而以下是我歸納的函式，</a:t>
            </a:r>
          </a:p>
          <a:p>
            <a:r>
              <a:rPr lang="en-US" altLang="zh-TW" dirty="0"/>
              <a:t>find(color) </a:t>
            </a:r>
            <a:r>
              <a:rPr lang="zh-TW" altLang="en-US" dirty="0"/>
              <a:t>配合相機定位，驅動輪子尋找動應顏色的方塊。</a:t>
            </a:r>
          </a:p>
          <a:p>
            <a:r>
              <a:rPr lang="en-US" altLang="zh-TW" dirty="0"/>
              <a:t>aim(color)</a:t>
            </a:r>
            <a:r>
              <a:rPr lang="zh-TW" altLang="en-US" dirty="0"/>
              <a:t>配合相機定位，驅動機械臂瞄準對應顏色的方塊。</a:t>
            </a:r>
          </a:p>
          <a:p>
            <a:r>
              <a:rPr lang="en-US" altLang="zh-TW" dirty="0"/>
              <a:t>grab()</a:t>
            </a:r>
            <a:r>
              <a:rPr lang="zh-TW" altLang="en-US" dirty="0"/>
              <a:t>驅動機械臂，抓取相機正下方的物品。</a:t>
            </a:r>
          </a:p>
          <a:p>
            <a:r>
              <a:rPr lang="en-US" altLang="zh-TW" dirty="0"/>
              <a:t>reset()</a:t>
            </a:r>
            <a:r>
              <a:rPr lang="zh-TW" altLang="en-US" dirty="0"/>
              <a:t>驅動機械臂，回到初始位置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72</a:t>
            </a:fld>
            <a:endParaRPr lang="zh-TW" altLang="en-US"/>
          </a:p>
        </p:txBody>
      </p:sp>
    </p:spTree>
    <p:extLst>
      <p:ext uri="{BB962C8B-B14F-4D97-AF65-F5344CB8AC3E}">
        <p14:creationId xmlns:p14="http://schemas.microsoft.com/office/powerpoint/2010/main" val="2032783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那這邊是我把指令轉換成</a:t>
            </a:r>
            <a:r>
              <a:rPr lang="en-US" altLang="zh-TW" dirty="0" err="1"/>
              <a:t>json</a:t>
            </a:r>
            <a:r>
              <a:rPr lang="en-US" altLang="zh-TW" dirty="0"/>
              <a:t> request</a:t>
            </a:r>
            <a:r>
              <a:rPr lang="zh-TW" altLang="en-US" dirty="0"/>
              <a:t>的範例，</a:t>
            </a:r>
          </a:p>
          <a:p>
            <a:r>
              <a:rPr lang="zh-TW" altLang="en-US" dirty="0"/>
              <a:t>上半部是函數的說明，下半部是我給的指令，</a:t>
            </a:r>
          </a:p>
          <a:p>
            <a:r>
              <a:rPr lang="zh-TW" altLang="en-US" dirty="0"/>
              <a:t>請抓取紅色方塊，然後抓取藍色方塊。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73</a:t>
            </a:fld>
            <a:endParaRPr lang="zh-TW" altLang="en-US"/>
          </a:p>
        </p:txBody>
      </p:sp>
    </p:spTree>
    <p:extLst>
      <p:ext uri="{BB962C8B-B14F-4D97-AF65-F5344CB8AC3E}">
        <p14:creationId xmlns:p14="http://schemas.microsoft.com/office/powerpoint/2010/main" val="41625905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然後這邊是回傳的範例，</a:t>
            </a:r>
            <a:r>
              <a:rPr lang="en-US" altLang="zh-TW" dirty="0"/>
              <a:t>LLM</a:t>
            </a:r>
            <a:r>
              <a:rPr lang="zh-TW" altLang="en-US" dirty="0"/>
              <a:t>依然能夠直接回傳對應的動作順序來控制機械臂。</a:t>
            </a:r>
          </a:p>
          <a:p>
            <a:r>
              <a:rPr lang="zh-TW" altLang="en-US" dirty="0"/>
              <a:t>而且依然簡潔有力。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74</a:t>
            </a:fld>
            <a:endParaRPr lang="zh-TW" altLang="en-US"/>
          </a:p>
        </p:txBody>
      </p:sp>
    </p:spTree>
    <p:extLst>
      <p:ext uri="{BB962C8B-B14F-4D97-AF65-F5344CB8AC3E}">
        <p14:creationId xmlns:p14="http://schemas.microsoft.com/office/powerpoint/2010/main" val="5347310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最後這裡是實驗成果，可以看出，</a:t>
            </a:r>
          </a:p>
          <a:p>
            <a:r>
              <a:rPr lang="zh-TW" altLang="en-US" dirty="0"/>
              <a:t>這種方法取得了非常好的成效，顯著提高了控制指令的生成效率和準確性。</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75</a:t>
            </a:fld>
            <a:endParaRPr lang="zh-TW" altLang="en-US"/>
          </a:p>
        </p:txBody>
      </p:sp>
    </p:spTree>
    <p:extLst>
      <p:ext uri="{BB962C8B-B14F-4D97-AF65-F5344CB8AC3E}">
        <p14:creationId xmlns:p14="http://schemas.microsoft.com/office/powerpoint/2010/main" val="2692320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但是由於連動的硬體較多，在呼叫控制函式時難免會發生一些機械性的失誤，</a:t>
            </a:r>
          </a:p>
          <a:p>
            <a:r>
              <a:rPr lang="zh-TW" altLang="en-US" dirty="0"/>
              <a:t>代表控制函示需要再進一步優化。</a:t>
            </a:r>
            <a:endParaRPr lang="en-US" altLang="zh-TW" dirty="0"/>
          </a:p>
          <a:p>
            <a:r>
              <a:rPr lang="zh-TW" altLang="en-US" dirty="0"/>
              <a:t>那實驗部分就到此為止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76</a:t>
            </a:fld>
            <a:endParaRPr lang="zh-TW" altLang="en-US"/>
          </a:p>
        </p:txBody>
      </p:sp>
    </p:spTree>
    <p:extLst>
      <p:ext uri="{BB962C8B-B14F-4D97-AF65-F5344CB8AC3E}">
        <p14:creationId xmlns:p14="http://schemas.microsoft.com/office/powerpoint/2010/main" val="21647494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接下來，講未來展望，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77</a:t>
            </a:fld>
            <a:endParaRPr lang="zh-TW" altLang="en-US"/>
          </a:p>
        </p:txBody>
      </p:sp>
    </p:spTree>
    <p:extLst>
      <p:ext uri="{BB962C8B-B14F-4D97-AF65-F5344CB8AC3E}">
        <p14:creationId xmlns:p14="http://schemas.microsoft.com/office/powerpoint/2010/main" val="37625099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首先先說結論，</a:t>
            </a:r>
          </a:p>
          <a:p>
            <a:r>
              <a:rPr lang="zh-TW" altLang="en-US" dirty="0"/>
              <a:t>本實驗嘗試了機械臂在不同場景中的應用，並分析了其中的控制方法和結果。</a:t>
            </a:r>
          </a:p>
          <a:p>
            <a:endParaRPr lang="zh-TW" altLang="en-US" dirty="0"/>
          </a:p>
          <a:p>
            <a:r>
              <a:rPr lang="zh-TW" altLang="en-US" dirty="0"/>
              <a:t>透過設計機械結構、撰寫控制程式和協調大型語言模型等方式，</a:t>
            </a:r>
          </a:p>
          <a:p>
            <a:r>
              <a:rPr lang="zh-TW" altLang="en-US" dirty="0"/>
              <a:t>成功的展示出了機械臂在基本控制、畫圖和自動運輸車上的應用。</a:t>
            </a:r>
            <a:endParaRPr lang="en-US" altLang="zh-TW" dirty="0"/>
          </a:p>
          <a:p>
            <a:endParaRPr lang="en-US" altLang="zh-TW" dirty="0"/>
          </a:p>
          <a:p>
            <a:r>
              <a:rPr lang="zh-TW" altLang="en-US" dirty="0"/>
              <a:t>實驗結果發現</a:t>
            </a:r>
          </a:p>
          <a:p>
            <a:r>
              <a:rPr lang="zh-TW" altLang="en-US" dirty="0"/>
              <a:t>使用大型語言模型進行程式碼生成在控制機器上有很大的潛力。</a:t>
            </a:r>
          </a:p>
          <a:p>
            <a:r>
              <a:rPr lang="zh-TW" altLang="en-US" dirty="0"/>
              <a:t>大型語言模型不僅能夠自動生成可執行的控制程式碼，</a:t>
            </a:r>
          </a:p>
          <a:p>
            <a:r>
              <a:rPr lang="zh-TW" altLang="en-US" dirty="0"/>
              <a:t>在擁有良好控制函式的前提下，即使連動較多硬體時也表現出色。</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78</a:t>
            </a:fld>
            <a:endParaRPr lang="zh-TW" altLang="en-US"/>
          </a:p>
        </p:txBody>
      </p:sp>
    </p:spTree>
    <p:extLst>
      <p:ext uri="{BB962C8B-B14F-4D97-AF65-F5344CB8AC3E}">
        <p14:creationId xmlns:p14="http://schemas.microsoft.com/office/powerpoint/2010/main" val="34205396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在使用大型語言模型進行機器控制指令的自動化生成為前提下</a:t>
            </a:r>
          </a:p>
          <a:p>
            <a:endParaRPr lang="zh-TW" altLang="en-US" dirty="0"/>
          </a:p>
          <a:p>
            <a:r>
              <a:rPr lang="zh-TW" altLang="en-US" dirty="0"/>
              <a:t>實驗一：實現了機械臂基本控制，通過給予大型語言模型範例程式，</a:t>
            </a:r>
          </a:p>
          <a:p>
            <a:r>
              <a:rPr lang="zh-TW" altLang="en-US" dirty="0"/>
              <a:t>讓其補全其中缺失的路慶規劃部分，使機械臂能夠精確的完成指定任務。</a:t>
            </a:r>
          </a:p>
          <a:p>
            <a:endParaRPr lang="zh-TW" altLang="en-US" dirty="0"/>
          </a:p>
          <a:p>
            <a:r>
              <a:rPr lang="zh-TW" altLang="en-US" dirty="0"/>
              <a:t>實驗二：實現了簡單圖形的繪製，通過簡化指令格式和優化控制函數，</a:t>
            </a:r>
          </a:p>
          <a:p>
            <a:r>
              <a:rPr lang="zh-TW" altLang="en-US" dirty="0"/>
              <a:t>展示了此方法在精細操作方面的潛力。</a:t>
            </a:r>
          </a:p>
          <a:p>
            <a:endParaRPr lang="zh-TW" altLang="en-US" dirty="0"/>
          </a:p>
          <a:p>
            <a:r>
              <a:rPr lang="zh-TW" altLang="en-US" dirty="0"/>
              <a:t>實驗三：實現了機械臂在自動運輸車上的應用，儘管存在一定的機械性失誤，</a:t>
            </a:r>
          </a:p>
          <a:p>
            <a:r>
              <a:rPr lang="zh-TW" altLang="en-US" dirty="0"/>
              <a:t>但通過進一步優化硬體間的協調機制，可以顯著提升系統的穩定性和精確度。</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79</a:t>
            </a:fld>
            <a:endParaRPr lang="zh-TW" altLang="en-US"/>
          </a:p>
        </p:txBody>
      </p:sp>
    </p:spTree>
    <p:extLst>
      <p:ext uri="{BB962C8B-B14F-4D97-AF65-F5344CB8AC3E}">
        <p14:creationId xmlns:p14="http://schemas.microsoft.com/office/powerpoint/2010/main" val="20227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首先是背景知識的部分，由於實驗涵蓋了語言模型、機器製作和</a:t>
            </a:r>
            <a:r>
              <a:rPr lang="en-US" altLang="zh-TW" dirty="0"/>
              <a:t>3D</a:t>
            </a:r>
            <a:r>
              <a:rPr lang="zh-TW" altLang="en-US" dirty="0"/>
              <a:t>列印這三個相差較多的領域，所以我會分別介紹一下這些領域的發展現況，</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2776520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最後是未來展望，我認為本研究的可延伸方向如下：</a:t>
            </a:r>
          </a:p>
          <a:p>
            <a:endParaRPr lang="zh-TW" altLang="en-US" dirty="0"/>
          </a:p>
          <a:p>
            <a:r>
              <a:rPr lang="zh-TW" altLang="en-US" dirty="0"/>
              <a:t>第一是希望進一步優化機械臂的控制系統，尤其是在硬體協調方面。</a:t>
            </a:r>
          </a:p>
          <a:p>
            <a:r>
              <a:rPr lang="zh-TW" altLang="en-US" dirty="0"/>
              <a:t>透過聯動更多不同的硬體設備，開發更便利的互動方式，</a:t>
            </a:r>
          </a:p>
          <a:p>
            <a:r>
              <a:rPr lang="zh-TW" altLang="en-US" dirty="0"/>
              <a:t>例如通過語音指令直接控制機械臂，使操作更加直觀和方便。</a:t>
            </a:r>
          </a:p>
          <a:p>
            <a:endParaRPr lang="zh-TW" altLang="en-US" dirty="0"/>
          </a:p>
          <a:p>
            <a:r>
              <a:rPr lang="zh-TW" altLang="en-US" dirty="0"/>
              <a:t>第二是利用 </a:t>
            </a:r>
            <a:r>
              <a:rPr lang="en-US" altLang="zh-TW" dirty="0"/>
              <a:t>3D </a:t>
            </a:r>
            <a:r>
              <a:rPr lang="zh-TW" altLang="en-US" dirty="0"/>
              <a:t>列印技術來製作更多客製化的機械臂及其零部件，</a:t>
            </a:r>
          </a:p>
          <a:p>
            <a:r>
              <a:rPr lang="zh-TW" altLang="en-US" dirty="0"/>
              <a:t>並協調整合更多的硬體設備。快速設計和生產符合特定應用需求的機械臂，</a:t>
            </a:r>
          </a:p>
          <a:p>
            <a:r>
              <a:rPr lang="zh-TW" altLang="en-US" dirty="0"/>
              <a:t>從而滿足不同行業和應用場景的需求。</a:t>
            </a:r>
          </a:p>
          <a:p>
            <a:endParaRPr lang="zh-TW" altLang="en-US" dirty="0"/>
          </a:p>
          <a:p>
            <a:r>
              <a:rPr lang="zh-TW" altLang="en-US" dirty="0"/>
              <a:t>第三是開發更多模組化的機械臂控制函式庫，這些模組化函式庫將包含多種預先定義的操作和功能，</a:t>
            </a:r>
          </a:p>
          <a:p>
            <a:r>
              <a:rPr lang="zh-TW" altLang="en-US" dirty="0"/>
              <a:t>使得開發者可以輕鬆地構建和定制機械臂的操作流程，進一步提升開發效率和彈性。</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80</a:t>
            </a:fld>
            <a:endParaRPr lang="zh-TW" altLang="en-US"/>
          </a:p>
        </p:txBody>
      </p:sp>
    </p:spTree>
    <p:extLst>
      <p:ext uri="{BB962C8B-B14F-4D97-AF65-F5344CB8AC3E}">
        <p14:creationId xmlns:p14="http://schemas.microsoft.com/office/powerpoint/2010/main" val="2516604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接下來是一段簡短的實作影片</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81</a:t>
            </a:fld>
            <a:endParaRPr lang="zh-TW" altLang="en-US"/>
          </a:p>
        </p:txBody>
      </p:sp>
    </p:spTree>
    <p:extLst>
      <p:ext uri="{BB962C8B-B14F-4D97-AF65-F5344CB8AC3E}">
        <p14:creationId xmlns:p14="http://schemas.microsoft.com/office/powerpoint/2010/main" val="32402697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82</a:t>
            </a:fld>
            <a:endParaRPr lang="zh-TW" altLang="en-US"/>
          </a:p>
        </p:txBody>
      </p:sp>
    </p:spTree>
    <p:extLst>
      <p:ext uri="{BB962C8B-B14F-4D97-AF65-F5344CB8AC3E}">
        <p14:creationId xmlns:p14="http://schemas.microsoft.com/office/powerpoint/2010/main" val="34436643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以上是我的報告，感謝各位委員的聆聽。</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83</a:t>
            </a:fld>
            <a:endParaRPr lang="zh-TW" altLang="en-US"/>
          </a:p>
        </p:txBody>
      </p:sp>
    </p:spTree>
    <p:extLst>
      <p:ext uri="{BB962C8B-B14F-4D97-AF65-F5344CB8AC3E}">
        <p14:creationId xmlns:p14="http://schemas.microsoft.com/office/powerpoint/2010/main" val="1709837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先來介紹大型語言模型的研究現況，我這邊簡單列出了一些關於語言模型研究的</a:t>
            </a:r>
            <a:r>
              <a:rPr lang="zh-TW" altLang="en-US"/>
              <a:t>里程碑，</a:t>
            </a:r>
            <a:endParaRPr lang="en-US" altLang="zh-TW"/>
          </a:p>
          <a:p>
            <a:endParaRPr lang="zh-TW" altLang="en-US"/>
          </a:p>
          <a:p>
            <a:r>
              <a:rPr lang="zh-TW" altLang="en-US"/>
              <a:t>從</a:t>
            </a:r>
            <a:r>
              <a:rPr lang="zh-TW" altLang="en-US" dirty="0"/>
              <a:t>早期階段，在類神經網路推出以前，都是使用統計方法來做語言</a:t>
            </a:r>
            <a:r>
              <a:rPr lang="zh-TW" altLang="en-US"/>
              <a:t>處理，</a:t>
            </a:r>
            <a:endParaRPr lang="en-US" altLang="zh-TW"/>
          </a:p>
          <a:p>
            <a:endParaRPr lang="zh-TW" altLang="en-US"/>
          </a:p>
          <a:p>
            <a:r>
              <a:rPr lang="zh-TW" altLang="en-US"/>
              <a:t>直到</a:t>
            </a:r>
            <a:r>
              <a:rPr lang="zh-TW" altLang="en-US" dirty="0"/>
              <a:t>大約</a:t>
            </a:r>
            <a:r>
              <a:rPr lang="en-US" altLang="zh-TW" dirty="0"/>
              <a:t>2000</a:t>
            </a:r>
            <a:r>
              <a:rPr lang="zh-TW" altLang="en-US" dirty="0"/>
              <a:t>年左右，才慢慢開始出現了使用類神經網路進行語言處理的研究，</a:t>
            </a:r>
          </a:p>
          <a:p>
            <a:r>
              <a:rPr lang="zh-TW" altLang="en-US" dirty="0"/>
              <a:t>像比較著名的模型概念</a:t>
            </a:r>
            <a:r>
              <a:rPr lang="en-US" altLang="zh-TW" dirty="0"/>
              <a:t>RNN</a:t>
            </a:r>
            <a:r>
              <a:rPr lang="zh-TW" altLang="en-US" dirty="0"/>
              <a:t>、</a:t>
            </a:r>
            <a:r>
              <a:rPr lang="en-US" altLang="zh-TW" dirty="0"/>
              <a:t>LSTM</a:t>
            </a:r>
            <a:r>
              <a:rPr lang="zh-TW" altLang="en-US" dirty="0"/>
              <a:t>等，都歸類於這個時期，</a:t>
            </a:r>
          </a:p>
          <a:p>
            <a:endParaRPr lang="zh-TW" altLang="en-US" dirty="0"/>
          </a:p>
          <a:p>
            <a:r>
              <a:rPr lang="zh-TW" altLang="en-US" dirty="0"/>
              <a:t>接下來由於</a:t>
            </a:r>
            <a:r>
              <a:rPr lang="en-US" altLang="zh-TW" dirty="0"/>
              <a:t>Transformer</a:t>
            </a:r>
            <a:r>
              <a:rPr lang="zh-TW" altLang="en-US" dirty="0"/>
              <a:t>模型的推出，自然語言處理領域獲得了重大的突破，</a:t>
            </a:r>
          </a:p>
          <a:p>
            <a:r>
              <a:rPr lang="zh-TW" altLang="en-US" dirty="0"/>
              <a:t>最大的改變來自於這個自注意機制（</a:t>
            </a:r>
            <a:r>
              <a:rPr lang="en-US" altLang="zh-TW" dirty="0"/>
              <a:t>Self-Attention</a:t>
            </a:r>
            <a:r>
              <a:rPr lang="zh-TW" altLang="en-US" dirty="0"/>
              <a:t>），</a:t>
            </a:r>
          </a:p>
          <a:p>
            <a:r>
              <a:rPr lang="zh-TW" altLang="en-US" dirty="0"/>
              <a:t>自注意機制允許模型在處理每個詞彙時，同時關注整個輸入序列中的所有其他詞彙，</a:t>
            </a:r>
          </a:p>
          <a:p>
            <a:r>
              <a:rPr lang="zh-TW" altLang="en-US" dirty="0"/>
              <a:t>相比於傳統的回歸神經網絡（</a:t>
            </a:r>
            <a:r>
              <a:rPr lang="en-US" altLang="zh-TW" dirty="0"/>
              <a:t>RNN</a:t>
            </a:r>
            <a:r>
              <a:rPr lang="zh-TW" altLang="en-US" dirty="0"/>
              <a:t>）和長短期記憶網絡（</a:t>
            </a:r>
            <a:r>
              <a:rPr lang="en-US" altLang="zh-TW" dirty="0"/>
              <a:t>LSTM</a:t>
            </a:r>
            <a:r>
              <a:rPr lang="zh-TW" altLang="en-US" dirty="0"/>
              <a:t>），</a:t>
            </a:r>
          </a:p>
          <a:p>
            <a:r>
              <a:rPr lang="zh-TW" altLang="en-US" dirty="0"/>
              <a:t>自注意機制更善於理解整篇文本的語境，而不僅僅依賴於鄰近詞彙。</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296400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AA4076D-EA72-FF43-1C64-38AC65FD2E65}"/>
              </a:ext>
            </a:extLst>
          </p:cNvPr>
          <p:cNvSpPr>
            <a:spLocks noGrp="1"/>
          </p:cNvSpPr>
          <p:nvPr>
            <p:ph type="dt" sz="half" idx="10"/>
          </p:nvPr>
        </p:nvSpPr>
        <p:spPr/>
        <p:txBody>
          <a:bodyPr/>
          <a:lstStyle/>
          <a:p>
            <a:fld id="{5BCCD15D-25A6-4D1D-9534-D71BB1FCD3B1}" type="datetime1">
              <a:rPr lang="zh-TW" altLang="en-US" smtClean="0"/>
              <a:t>2024/8/13</a:t>
            </a:fld>
            <a:endParaRPr lang="zh-TW" altLang="en-US"/>
          </a:p>
        </p:txBody>
      </p:sp>
      <p:sp>
        <p:nvSpPr>
          <p:cNvPr id="5" name="頁尾版面配置區 4">
            <a:extLst>
              <a:ext uri="{FF2B5EF4-FFF2-40B4-BE49-F238E27FC236}">
                <a16:creationId xmlns:a16="http://schemas.microsoft.com/office/drawing/2014/main" id="{29362B49-B64A-DF52-1EDB-C26968B87D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19590F-1CBF-C7CF-C6B8-84239B9BA92A}"/>
              </a:ext>
            </a:extLst>
          </p:cNvPr>
          <p:cNvSpPr>
            <a:spLocks noGrp="1"/>
          </p:cNvSpPr>
          <p:nvPr>
            <p:ph type="sldNum" sz="quarter" idx="12"/>
          </p:nvPr>
        </p:nvSpPr>
        <p:spPr>
          <a:xfrm>
            <a:off x="9296400" y="6356350"/>
            <a:ext cx="2743200" cy="365125"/>
          </a:xfrm>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60969A0D-CD62-4253-9AC2-3DA5C1D77D61}" type="datetime1">
              <a:rPr lang="zh-TW" altLang="en-US" smtClean="0"/>
              <a:t>2024/8/13</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D00072DD-B4AF-420D-B353-2400A6123245}" type="datetime1">
              <a:rPr lang="zh-TW" altLang="en-US" smtClean="0"/>
              <a:t>2024/8/13</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12C8A68-ADA4-476C-81C9-D175C1D6B0EA}" type="datetime1">
              <a:rPr lang="zh-TW" altLang="en-US" smtClean="0"/>
              <a:t>2024/8/13</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B886DCBE-AF6F-4D02-91F8-71607A8E4CA5}" type="datetime1">
              <a:rPr lang="zh-TW" altLang="en-US" smtClean="0"/>
              <a:t>2024/8/13</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394EAF03-85C7-40BD-AA82-8A2F1303271D}" type="datetime1">
              <a:rPr lang="zh-TW" altLang="en-US" smtClean="0"/>
              <a:t>2024/8/13</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82177FC1-2677-48BE-A54A-F2127438CC8B}" type="datetime1">
              <a:rPr lang="zh-TW" altLang="en-US" smtClean="0"/>
              <a:t>2024/8/13</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B3280EB3-2FDF-4EC1-90A1-7D4A99B40E64}" type="datetime1">
              <a:rPr lang="zh-TW" altLang="en-US" smtClean="0"/>
              <a:t>2024/8/13</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D3B21ED7-1F06-4C18-9B0B-C0D4BBA5C7AE}" type="datetime1">
              <a:rPr lang="zh-TW" altLang="en-US" smtClean="0"/>
              <a:t>2024/8/13</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0F950072-8E81-4D00-BAE7-AA3BD91146EE}" type="datetime1">
              <a:rPr lang="zh-TW" altLang="en-US" smtClean="0"/>
              <a:t>2024/8/13</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70FECA24-D6A5-479C-B421-65BFE2514EEA}" type="datetime1">
              <a:rPr lang="zh-TW" altLang="en-US" smtClean="0"/>
              <a:t>2024/8/13</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93F3DF-CA09-4293-9AD4-6B399546D6AB}" type="datetime1">
              <a:rPr lang="zh-TW" altLang="en-US" smtClean="0"/>
              <a:t>2024/8/13</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jfif"/><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microsoft.com/office/2017/06/relationships/model3d" Target="../media/model3d2.glb"/><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17/06/relationships/model3d" Target="../media/model3d1.glb"/></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gif"/><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0.png"/><Relationship Id="rId4" Type="http://schemas.microsoft.com/office/2017/06/relationships/model3d" Target="../media/model3d3.glb"/></Relationships>
</file>

<file path=ppt/slides/_rels/slide4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1.JPG"/><Relationship Id="rId7" Type="http://schemas.openxmlformats.org/officeDocument/2006/relationships/image" Target="../media/image24.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41.png"/><Relationship Id="rId4" Type="http://schemas.microsoft.com/office/2017/06/relationships/model3d" Target="../media/model3d3.glb"/></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8.jp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8.jp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38.jp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38.jp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gif"/></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7.gif"/></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48.png"/><Relationship Id="rId4" Type="http://schemas.microsoft.com/office/2017/06/relationships/model3d" Target="../media/model3d4.glb"/></Relationships>
</file>

<file path=ppt/slides/_rels/slide62.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1.JPG"/><Relationship Id="rId7" Type="http://schemas.openxmlformats.org/officeDocument/2006/relationships/image" Target="../media/image24.jp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49.png"/><Relationship Id="rId4" Type="http://schemas.microsoft.com/office/2017/06/relationships/model3d" Target="../media/model3d4.glb"/></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51.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3.gif"/><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gif"/></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gif"/></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58.png"/><Relationship Id="rId4" Type="http://schemas.microsoft.com/office/2017/06/relationships/model3d" Target="../media/model3d5.glb"/></Relationships>
</file>

<file path=ppt/slides/_rels/slide7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JPG"/><Relationship Id="rId7" Type="http://schemas.openxmlformats.org/officeDocument/2006/relationships/image" Target="../media/image24.jp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59.png"/><Relationship Id="rId10" Type="http://schemas.openxmlformats.org/officeDocument/2006/relationships/image" Target="../media/image29.jpg"/><Relationship Id="rId4" Type="http://schemas.microsoft.com/office/2017/06/relationships/model3d" Target="../media/model3d5.glb"/><Relationship Id="rId9"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gif"/></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4.gif"/><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圖片 1" descr="一張含有 螢幕擷取畫面, 圖形, 鮮豔, 平面設計 的圖片&#10;&#10;自動產生的描述">
            <a:extLst>
              <a:ext uri="{FF2B5EF4-FFF2-40B4-BE49-F238E27FC236}">
                <a16:creationId xmlns:a16="http://schemas.microsoft.com/office/drawing/2014/main" id="{946D6564-0E67-67FE-AF89-3D7770A51A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0" y="4924025"/>
            <a:ext cx="12192000" cy="1933975"/>
          </a:xfrm>
          <a:prstGeom prst="rect">
            <a:avLst/>
          </a:prstGeom>
        </p:spPr>
      </p:pic>
      <p:pic>
        <p:nvPicPr>
          <p:cNvPr id="3" name="圖片 2" descr="一張含有 螢幕擷取畫面, 圖形, 鮮豔, 平面設計 的圖片&#10;&#10;自動產生的描述">
            <a:extLst>
              <a:ext uri="{FF2B5EF4-FFF2-40B4-BE49-F238E27FC236}">
                <a16:creationId xmlns:a16="http://schemas.microsoft.com/office/drawing/2014/main" id="{F27A9DD8-4E87-5399-4A44-D20644B95B1D}"/>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305119" y="-1617245"/>
            <a:ext cx="6314140" cy="3025245"/>
          </a:xfrm>
          <a:prstGeom prst="rect">
            <a:avLst/>
          </a:prstGeom>
        </p:spPr>
      </p:pic>
      <p:pic>
        <p:nvPicPr>
          <p:cNvPr id="5" name="圖片 4" descr="一張含有 螢幕擷取畫面, 圖形, 鮮豔, 平面設計 的圖片&#10;&#10;自動產生的描述">
            <a:extLst>
              <a:ext uri="{FF2B5EF4-FFF2-40B4-BE49-F238E27FC236}">
                <a16:creationId xmlns:a16="http://schemas.microsoft.com/office/drawing/2014/main" id="{61744D7A-DDEC-B233-A682-722A9A6DFE7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492196"/>
            <a:ext cx="3189169" cy="1482270"/>
          </a:xfrm>
          <a:prstGeom prst="rect">
            <a:avLst/>
          </a:prstGeom>
          <a:noFill/>
        </p:spPr>
      </p:pic>
      <p:pic>
        <p:nvPicPr>
          <p:cNvPr id="6" name="圖片 5" descr="一張含有 圖畫, 花, 圖解, 設計 的圖片&#10;&#10;自動產生的描述">
            <a:extLst>
              <a:ext uri="{FF2B5EF4-FFF2-40B4-BE49-F238E27FC236}">
                <a16:creationId xmlns:a16="http://schemas.microsoft.com/office/drawing/2014/main" id="{03DAD289-A30B-3B8B-C2B9-6AAF559B1BB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7" name="文字方塊 6">
            <a:extLst>
              <a:ext uri="{FF2B5EF4-FFF2-40B4-BE49-F238E27FC236}">
                <a16:creationId xmlns:a16="http://schemas.microsoft.com/office/drawing/2014/main" id="{C6B0B033-07F3-1D51-E9AF-0692706A2141}"/>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1384995"/>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使用大型語言模型進行機器控制指令的自動化生成</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標楷體" panose="03000509000000000000" pitchFamily="65" charset="-120"/>
                <a:ea typeface="標楷體" panose="03000509000000000000" pitchFamily="65" charset="-120"/>
              </a:rPr>
              <a:t>Automated Generation of Machine Control Commands Using Large Language Models</a:t>
            </a:r>
            <a:endParaRPr lang="zh-TW" altLang="en-US" sz="2800" b="1" dirty="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研究生：蔡時富</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a:t>
            </a:r>
          </a:p>
        </p:txBody>
      </p:sp>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BERT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Bidirectional Encoder Representations from Transformers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BERT </a:t>
            </a:r>
            <a:r>
              <a:rPr lang="zh-TW" altLang="en-US" sz="2400" dirty="0">
                <a:latin typeface="標楷體" panose="03000509000000000000" pitchFamily="65" charset="-120"/>
                <a:ea typeface="標楷體" panose="03000509000000000000" pitchFamily="65" charset="-120"/>
              </a:rPr>
              <a:t>是一個雙向的 </a:t>
            </a:r>
            <a:r>
              <a:rPr lang="en-US" altLang="zh-TW" sz="2400" dirty="0">
                <a:latin typeface="標楷體" panose="03000509000000000000" pitchFamily="65" charset="-120"/>
                <a:ea typeface="標楷體" panose="03000509000000000000" pitchFamily="65" charset="-120"/>
              </a:rPr>
              <a:t>Transformer </a:t>
            </a:r>
            <a:r>
              <a:rPr lang="zh-TW" altLang="en-US" sz="2400" dirty="0">
                <a:latin typeface="標楷體" panose="03000509000000000000" pitchFamily="65" charset="-120"/>
                <a:ea typeface="標楷體" panose="03000509000000000000" pitchFamily="65" charset="-120"/>
              </a:rPr>
              <a:t>模型，通過預訓練和微調，在多項自然語言處理任務上表現卓越。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a:t>
            </a:r>
            <a:r>
              <a:rPr lang="en-US" altLang="zh-TW" sz="2400" dirty="0">
                <a:latin typeface="標楷體" panose="03000509000000000000" pitchFamily="65" charset="-120"/>
                <a:ea typeface="標楷體" panose="03000509000000000000" pitchFamily="65" charset="-120"/>
              </a:rPr>
              <a:t>Large Language Model, LLM</a:t>
            </a:r>
            <a:r>
              <a:rPr lang="zh-TW" altLang="en-US" sz="2400" dirty="0">
                <a:latin typeface="標楷體" panose="03000509000000000000" pitchFamily="65" charset="-120"/>
                <a:ea typeface="標楷體" panose="03000509000000000000" pitchFamily="65" charset="-120"/>
              </a:rPr>
              <a:t>）：在過去的幾年中，大型語言模型取得了巨大的進展，這些模型擅長理解和生成類人語言。</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多模態模型 </a:t>
            </a:r>
            <a:r>
              <a:rPr lang="en-US" altLang="zh-TW" sz="2400" dirty="0">
                <a:latin typeface="標楷體" panose="03000509000000000000" pitchFamily="65" charset="-120"/>
                <a:ea typeface="標楷體" panose="03000509000000000000" pitchFamily="65" charset="-120"/>
              </a:rPr>
              <a:t>(Large Multimodal Models, LMM) </a:t>
            </a:r>
            <a:r>
              <a:rPr lang="zh-TW" altLang="en-US" sz="2400" dirty="0">
                <a:latin typeface="標楷體" panose="03000509000000000000" pitchFamily="65" charset="-120"/>
                <a:ea typeface="標楷體" panose="03000509000000000000" pitchFamily="65" charset="-120"/>
              </a:rPr>
              <a:t>：現今的人工智慧技術不僅能夠處理文本資訊，還可以處理如圖像、音訊、影片等多種模式。</a:t>
            </a:r>
          </a:p>
        </p:txBody>
      </p:sp>
      <p:sp>
        <p:nvSpPr>
          <p:cNvPr id="5" name="投影片編號版面配置區 4">
            <a:extLst>
              <a:ext uri="{FF2B5EF4-FFF2-40B4-BE49-F238E27FC236}">
                <a16:creationId xmlns:a16="http://schemas.microsoft.com/office/drawing/2014/main" id="{5E6A18F5-027B-A00D-FEB6-65086702128C}"/>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FC5A0A6-BC18-58EA-91D4-EA1A43232475}"/>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工業 </a:t>
            </a:r>
            <a:r>
              <a:rPr lang="en-US" altLang="zh-TW" sz="2400" dirty="0">
                <a:latin typeface="標楷體" panose="03000509000000000000" pitchFamily="65" charset="-120"/>
                <a:ea typeface="標楷體" panose="03000509000000000000" pitchFamily="65" charset="-120"/>
              </a:rPr>
              <a:t>4.0(Industry 4.0)</a:t>
            </a:r>
            <a:r>
              <a:rPr lang="zh-TW" altLang="en-US" sz="2400" dirty="0">
                <a:latin typeface="標楷體" panose="03000509000000000000" pitchFamily="65" charset="-120"/>
                <a:ea typeface="標楷體" panose="03000509000000000000" pitchFamily="65" charset="-120"/>
              </a:rPr>
              <a:t>：人工智慧物聯網技術是智慧工廠實現生產過程的自動化和智能化的關鍵，這有助於提高生產效率並減少人力成本，從而提高了整個製造業的競爭力。</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物流和倉儲：無人搬運車 </a:t>
            </a:r>
            <a:r>
              <a:rPr lang="en-US" altLang="zh-TW" sz="2400" dirty="0">
                <a:latin typeface="標楷體" panose="03000509000000000000" pitchFamily="65" charset="-120"/>
                <a:ea typeface="標楷體" panose="03000509000000000000" pitchFamily="65" charset="-120"/>
              </a:rPr>
              <a:t>(Automated Guided Vehicle, AGV) </a:t>
            </a:r>
            <a:r>
              <a:rPr lang="zh-TW" altLang="en-US" sz="2400" dirty="0">
                <a:latin typeface="標楷體" panose="03000509000000000000" pitchFamily="65" charset="-120"/>
                <a:ea typeface="標楷體" panose="03000509000000000000" pitchFamily="65" charset="-120"/>
              </a:rPr>
              <a:t>在物流和倉儲管理中扮演著關鍵角色。它們可以自動運送物品，根據預定路徑進行導航。</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醫療保健：手術機器人是其中一個典型的例子，它可以幫助外科醫生不受時間與地點的影響進行精確的手術操作，同時兼顧了手術的準確性、安全性與急迫性三個重要需求。</a:t>
            </a: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spTree>
    <p:extLst>
      <p:ext uri="{BB962C8B-B14F-4D97-AF65-F5344CB8AC3E}">
        <p14:creationId xmlns:p14="http://schemas.microsoft.com/office/powerpoint/2010/main" val="1083326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4" name="圖片 3" descr="一張含有 機器, 工程, 室內, 工業 的圖片&#10;&#10;自動產生的描述">
            <a:extLst>
              <a:ext uri="{FF2B5EF4-FFF2-40B4-BE49-F238E27FC236}">
                <a16:creationId xmlns:a16="http://schemas.microsoft.com/office/drawing/2014/main" id="{2804E438-7DF4-B989-A00F-15CEAA46798F}"/>
              </a:ext>
            </a:extLst>
          </p:cNvPr>
          <p:cNvPicPr>
            <a:picLocks noChangeAspect="1"/>
          </p:cNvPicPr>
          <p:nvPr/>
        </p:nvPicPr>
        <p:blipFill rotWithShape="1">
          <a:blip r:embed="rId4">
            <a:extLst>
              <a:ext uri="{28A0092B-C50C-407E-A947-70E740481C1C}">
                <a14:useLocalDpi xmlns:a14="http://schemas.microsoft.com/office/drawing/2010/main" val="0"/>
              </a:ext>
            </a:extLst>
          </a:blip>
          <a:srcRect l="17143" t="714" r="17143" b="714"/>
          <a:stretch/>
        </p:blipFill>
        <p:spPr>
          <a:xfrm>
            <a:off x="708010" y="1989000"/>
            <a:ext cx="3840000" cy="2880000"/>
          </a:xfrm>
          <a:prstGeom prst="rect">
            <a:avLst/>
          </a:prstGeom>
        </p:spPr>
      </p:pic>
      <p:pic>
        <p:nvPicPr>
          <p:cNvPr id="9" name="圖片 8" descr="一張含有 機器 的圖片&#10;&#10;自動產生的描述">
            <a:extLst>
              <a:ext uri="{FF2B5EF4-FFF2-40B4-BE49-F238E27FC236}">
                <a16:creationId xmlns:a16="http://schemas.microsoft.com/office/drawing/2014/main" id="{4A984031-A78D-CD27-8836-E7932594BD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6629" y="1989000"/>
            <a:ext cx="2880000" cy="2880000"/>
          </a:xfrm>
          <a:prstGeom prst="rect">
            <a:avLst/>
          </a:prstGeom>
        </p:spPr>
      </p:pic>
      <p:sp>
        <p:nvSpPr>
          <p:cNvPr id="10" name="文字方塊 9">
            <a:extLst>
              <a:ext uri="{FF2B5EF4-FFF2-40B4-BE49-F238E27FC236}">
                <a16:creationId xmlns:a16="http://schemas.microsoft.com/office/drawing/2014/main" id="{721CF571-AB7E-18DD-AF61-4688E2975F76}"/>
              </a:ext>
            </a:extLst>
          </p:cNvPr>
          <p:cNvSpPr txBox="1"/>
          <p:nvPr/>
        </p:nvSpPr>
        <p:spPr>
          <a:xfrm>
            <a:off x="1785471" y="5036123"/>
            <a:ext cx="1685077"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Tesla factory</a:t>
            </a:r>
            <a:endParaRPr lang="zh-TW" altLang="en-US" dirty="0"/>
          </a:p>
        </p:txBody>
      </p:sp>
      <p:sp>
        <p:nvSpPr>
          <p:cNvPr id="11" name="文字方塊 10">
            <a:extLst>
              <a:ext uri="{FF2B5EF4-FFF2-40B4-BE49-F238E27FC236}">
                <a16:creationId xmlns:a16="http://schemas.microsoft.com/office/drawing/2014/main" id="{37BC9466-FED3-536E-00B2-999666D6DBFC}"/>
              </a:ext>
            </a:extLst>
          </p:cNvPr>
          <p:cNvSpPr txBox="1"/>
          <p:nvPr/>
        </p:nvSpPr>
        <p:spPr>
          <a:xfrm>
            <a:off x="5521163" y="5036123"/>
            <a:ext cx="1454244"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Da Vinci xi</a:t>
            </a:r>
            <a:endParaRPr lang="zh-TW" altLang="en-US" dirty="0"/>
          </a:p>
        </p:txBody>
      </p:sp>
      <p:sp>
        <p:nvSpPr>
          <p:cNvPr id="13" name="文字方塊 12">
            <a:extLst>
              <a:ext uri="{FF2B5EF4-FFF2-40B4-BE49-F238E27FC236}">
                <a16:creationId xmlns:a16="http://schemas.microsoft.com/office/drawing/2014/main" id="{1CBF9ED4-F2F3-7DAE-B18C-3D8BB83C6634}"/>
              </a:ext>
            </a:extLst>
          </p:cNvPr>
          <p:cNvSpPr txBox="1"/>
          <p:nvPr/>
        </p:nvSpPr>
        <p:spPr>
          <a:xfrm>
            <a:off x="8463336" y="5031378"/>
            <a:ext cx="2723823" cy="369332"/>
          </a:xfrm>
          <a:prstGeom prst="rect">
            <a:avLst/>
          </a:prstGeom>
          <a:noFill/>
        </p:spPr>
        <p:txBody>
          <a:bodyPr wrap="none" rtlCol="0">
            <a:spAutoFit/>
          </a:bodyPr>
          <a:lstStyle/>
          <a:p>
            <a:r>
              <a:rPr lang="en-US" altLang="zh-TW" sz="1800" dirty="0">
                <a:latin typeface="標楷體" panose="03000509000000000000" pitchFamily="65" charset="-120"/>
                <a:ea typeface="標楷體" panose="03000509000000000000" pitchFamily="65" charset="-120"/>
              </a:rPr>
              <a:t>Amazon warehouse robot</a:t>
            </a:r>
            <a:endParaRPr lang="zh-TW" altLang="en-US" dirty="0"/>
          </a:p>
        </p:txBody>
      </p:sp>
      <p:pic>
        <p:nvPicPr>
          <p:cNvPr id="15" name="圖片 14" descr="一張含有 建築, 地板, 室內, 火車 的圖片&#10;&#10;自動產生的描述">
            <a:extLst>
              <a:ext uri="{FF2B5EF4-FFF2-40B4-BE49-F238E27FC236}">
                <a16:creationId xmlns:a16="http://schemas.microsoft.com/office/drawing/2014/main" id="{CA71843B-EC02-ABA7-3997-25ECD75128DB}"/>
              </a:ext>
            </a:extLst>
          </p:cNvPr>
          <p:cNvPicPr>
            <a:picLocks noChangeAspect="1"/>
          </p:cNvPicPr>
          <p:nvPr/>
        </p:nvPicPr>
        <p:blipFill rotWithShape="1">
          <a:blip r:embed="rId6">
            <a:extLst>
              <a:ext uri="{28A0092B-C50C-407E-A947-70E740481C1C}">
                <a14:useLocalDpi xmlns:a14="http://schemas.microsoft.com/office/drawing/2010/main" val="0"/>
              </a:ext>
            </a:extLst>
          </a:blip>
          <a:srcRect l="5676" r="5676"/>
          <a:stretch/>
        </p:blipFill>
        <p:spPr>
          <a:xfrm>
            <a:off x="7905248" y="1989000"/>
            <a:ext cx="3840000" cy="2880000"/>
          </a:xfrm>
          <a:prstGeom prst="rect">
            <a:avLst/>
          </a:prstGeom>
        </p:spPr>
      </p:pic>
    </p:spTree>
    <p:extLst>
      <p:ext uri="{BB962C8B-B14F-4D97-AF65-F5344CB8AC3E}">
        <p14:creationId xmlns:p14="http://schemas.microsoft.com/office/powerpoint/2010/main" val="4188134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E5222DD4-79AC-82E0-F343-13E1E045B891}"/>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受惠於電腦輔助設計（</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）和電腦數值控制加工（</a:t>
            </a:r>
            <a:r>
              <a:rPr lang="en-US" altLang="zh-TW" sz="2400" dirty="0">
                <a:latin typeface="標楷體" panose="03000509000000000000" pitchFamily="65" charset="-120"/>
                <a:ea typeface="標楷體" panose="03000509000000000000" pitchFamily="65" charset="-120"/>
              </a:rPr>
              <a:t>CNC</a:t>
            </a:r>
            <a:r>
              <a:rPr lang="zh-TW" altLang="en-US" sz="2400" dirty="0">
                <a:latin typeface="標楷體" panose="03000509000000000000" pitchFamily="65" charset="-120"/>
                <a:ea typeface="標楷體" panose="03000509000000000000" pitchFamily="65" charset="-120"/>
              </a:rPr>
              <a:t>）等技術的蓬勃發展。使快速成形技術（</a:t>
            </a:r>
            <a:r>
              <a:rPr lang="en-US" altLang="zh-TW" sz="2400" dirty="0">
                <a:latin typeface="標楷體" panose="03000509000000000000" pitchFamily="65" charset="-120"/>
                <a:ea typeface="標楷體" panose="03000509000000000000" pitchFamily="65" charset="-120"/>
              </a:rPr>
              <a:t>RP</a:t>
            </a:r>
            <a:r>
              <a:rPr lang="zh-TW" altLang="en-US" sz="2400" dirty="0">
                <a:latin typeface="標楷體" panose="03000509000000000000" pitchFamily="65" charset="-120"/>
                <a:ea typeface="標楷體" panose="03000509000000000000" pitchFamily="65" charset="-120"/>
              </a:rPr>
              <a:t>）在現在的工業設計與製造的研究領域中，已越來越成熟。此技術時常用於快速生成零件模型的製造技術，它通過電腦控制，將材料進行堆疊加工，生成立體實品，因此又稱為積層製造技術（</a:t>
            </a:r>
            <a:r>
              <a:rPr lang="en-US" altLang="zh-TW" sz="2400" dirty="0">
                <a:latin typeface="標楷體" panose="03000509000000000000" pitchFamily="65" charset="-120"/>
                <a:ea typeface="標楷體" panose="03000509000000000000" pitchFamily="65" charset="-120"/>
              </a:rPr>
              <a:t>AM</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現今的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列印技術已被廣泛應用於建築、工業設計、汽車、航太、醫療生技、服飾、飾品、地理資訊和食品等產業。一些劃時代的成品包括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列印的房屋、無人機、汽車、人工血管和各式食品都已在近年陸續問世。</a:t>
            </a: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spTree>
    <p:extLst>
      <p:ext uri="{BB962C8B-B14F-4D97-AF65-F5344CB8AC3E}">
        <p14:creationId xmlns:p14="http://schemas.microsoft.com/office/powerpoint/2010/main" val="1846787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4" name="圖片 3" descr="一張含有 建築, 戶外, 屬性, 房地產 的圖片&#10;&#10;自動產生的描述">
            <a:extLst>
              <a:ext uri="{FF2B5EF4-FFF2-40B4-BE49-F238E27FC236}">
                <a16:creationId xmlns:a16="http://schemas.microsoft.com/office/drawing/2014/main" id="{3BB3D0DF-85B1-6312-FE49-3DCBEDC1015C}"/>
              </a:ext>
            </a:extLst>
          </p:cNvPr>
          <p:cNvPicPr>
            <a:picLocks noChangeAspect="1"/>
          </p:cNvPicPr>
          <p:nvPr/>
        </p:nvPicPr>
        <p:blipFill rotWithShape="1">
          <a:blip r:embed="rId4">
            <a:extLst>
              <a:ext uri="{28A0092B-C50C-407E-A947-70E740481C1C}">
                <a14:useLocalDpi xmlns:a14="http://schemas.microsoft.com/office/drawing/2010/main" val="0"/>
              </a:ext>
            </a:extLst>
          </a:blip>
          <a:srcRect l="8372" t="-457" r="8372" b="-457"/>
          <a:stretch/>
        </p:blipFill>
        <p:spPr>
          <a:xfrm>
            <a:off x="152397" y="1824643"/>
            <a:ext cx="3840000" cy="2880000"/>
          </a:xfrm>
          <a:prstGeom prst="rect">
            <a:avLst/>
          </a:prstGeom>
        </p:spPr>
      </p:pic>
      <p:pic>
        <p:nvPicPr>
          <p:cNvPr id="7" name="圖片 6" descr="一張含有 食物, 點心, 甜點, 烘焙 的圖片&#10;&#10;自動產生的描述">
            <a:extLst>
              <a:ext uri="{FF2B5EF4-FFF2-40B4-BE49-F238E27FC236}">
                <a16:creationId xmlns:a16="http://schemas.microsoft.com/office/drawing/2014/main" id="{8732A293-AD54-AB8E-2FFA-95EEAC5197F5}"/>
              </a:ext>
            </a:extLst>
          </p:cNvPr>
          <p:cNvPicPr>
            <a:picLocks noChangeAspect="1"/>
          </p:cNvPicPr>
          <p:nvPr/>
        </p:nvPicPr>
        <p:blipFill rotWithShape="1">
          <a:blip r:embed="rId5">
            <a:extLst>
              <a:ext uri="{28A0092B-C50C-407E-A947-70E740481C1C}">
                <a14:useLocalDpi xmlns:a14="http://schemas.microsoft.com/office/drawing/2010/main" val="0"/>
              </a:ext>
            </a:extLst>
          </a:blip>
          <a:srcRect l="15334" r="15334"/>
          <a:stretch/>
        </p:blipFill>
        <p:spPr>
          <a:xfrm>
            <a:off x="4175999" y="1824643"/>
            <a:ext cx="3840000" cy="2880000"/>
          </a:xfrm>
          <a:prstGeom prst="rect">
            <a:avLst/>
          </a:prstGeom>
        </p:spPr>
      </p:pic>
      <p:pic>
        <p:nvPicPr>
          <p:cNvPr id="9" name="圖片 8" descr="一張含有 戶外, 樹狀, 無人機, 玩具 的圖片&#10;&#10;自動產生的描述">
            <a:extLst>
              <a:ext uri="{FF2B5EF4-FFF2-40B4-BE49-F238E27FC236}">
                <a16:creationId xmlns:a16="http://schemas.microsoft.com/office/drawing/2014/main" id="{D3280105-CA09-7805-A337-9C3C277D827A}"/>
              </a:ext>
            </a:extLst>
          </p:cNvPr>
          <p:cNvPicPr>
            <a:picLocks noChangeAspect="1"/>
          </p:cNvPicPr>
          <p:nvPr/>
        </p:nvPicPr>
        <p:blipFill rotWithShape="1">
          <a:blip r:embed="rId6">
            <a:extLst>
              <a:ext uri="{28A0092B-C50C-407E-A947-70E740481C1C}">
                <a14:useLocalDpi xmlns:a14="http://schemas.microsoft.com/office/drawing/2010/main" val="0"/>
              </a:ext>
            </a:extLst>
          </a:blip>
          <a:srcRect l="9962" t="-47" r="9962" b="-47"/>
          <a:stretch/>
        </p:blipFill>
        <p:spPr>
          <a:xfrm>
            <a:off x="8199601" y="1824643"/>
            <a:ext cx="3839999" cy="2880000"/>
          </a:xfrm>
          <a:prstGeom prst="rect">
            <a:avLst/>
          </a:prstGeom>
        </p:spPr>
      </p:pic>
      <p:sp>
        <p:nvSpPr>
          <p:cNvPr id="10" name="文字方塊 9">
            <a:extLst>
              <a:ext uri="{FF2B5EF4-FFF2-40B4-BE49-F238E27FC236}">
                <a16:creationId xmlns:a16="http://schemas.microsoft.com/office/drawing/2014/main" id="{E11432AB-D121-89B4-D27D-B00F46ACAA60}"/>
              </a:ext>
            </a:extLst>
          </p:cNvPr>
          <p:cNvSpPr txBox="1"/>
          <p:nvPr/>
        </p:nvSpPr>
        <p:spPr>
          <a:xfrm>
            <a:off x="1287567" y="484018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列印：房子</a:t>
            </a:r>
          </a:p>
        </p:txBody>
      </p:sp>
      <p:sp>
        <p:nvSpPr>
          <p:cNvPr id="11" name="文字方塊 10">
            <a:extLst>
              <a:ext uri="{FF2B5EF4-FFF2-40B4-BE49-F238E27FC236}">
                <a16:creationId xmlns:a16="http://schemas.microsoft.com/office/drawing/2014/main" id="{8FF5AA8A-C1EB-715F-4E53-FB6303F7BBFD}"/>
              </a:ext>
            </a:extLst>
          </p:cNvPr>
          <p:cNvSpPr txBox="1"/>
          <p:nvPr/>
        </p:nvSpPr>
        <p:spPr>
          <a:xfrm>
            <a:off x="5311169" y="4851849"/>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列印：糖果</a:t>
            </a:r>
          </a:p>
        </p:txBody>
      </p:sp>
      <p:sp>
        <p:nvSpPr>
          <p:cNvPr id="13" name="文字方塊 12">
            <a:extLst>
              <a:ext uri="{FF2B5EF4-FFF2-40B4-BE49-F238E27FC236}">
                <a16:creationId xmlns:a16="http://schemas.microsoft.com/office/drawing/2014/main" id="{A067B106-7AB8-0C17-5815-97D0A2F4FB8E}"/>
              </a:ext>
            </a:extLst>
          </p:cNvPr>
          <p:cNvSpPr txBox="1"/>
          <p:nvPr/>
        </p:nvSpPr>
        <p:spPr>
          <a:xfrm>
            <a:off x="9334771" y="4863517"/>
            <a:ext cx="1800493"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列印：無人機</a:t>
            </a:r>
          </a:p>
        </p:txBody>
      </p:sp>
    </p:spTree>
    <p:extLst>
      <p:ext uri="{BB962C8B-B14F-4D97-AF65-F5344CB8AC3E}">
        <p14:creationId xmlns:p14="http://schemas.microsoft.com/office/powerpoint/2010/main" val="3680034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84A6EEB-DEB0-01C3-9C74-B42B7FEF26F3}"/>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Vaithilingam</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等人探討大型語言模型作為程式碼生成工具的可用性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招募了 </a:t>
            </a:r>
            <a:r>
              <a:rPr lang="en-US" altLang="zh-TW" sz="2400" dirty="0">
                <a:latin typeface="標楷體" panose="03000509000000000000" pitchFamily="65" charset="-120"/>
                <a:ea typeface="標楷體" panose="03000509000000000000" pitchFamily="65" charset="-120"/>
              </a:rPr>
              <a:t>24 </a:t>
            </a:r>
            <a:r>
              <a:rPr lang="zh-TW" altLang="en-US" sz="2400" dirty="0">
                <a:latin typeface="標楷體" panose="03000509000000000000" pitchFamily="65" charset="-120"/>
                <a:ea typeface="標楷體" panose="03000509000000000000" pitchFamily="65" charset="-120"/>
              </a:rPr>
              <a:t>名擁有不同程式設計經驗的參與者，使用</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執行一系列不同難度的程式設計任務，而研究人員則從旁紀錄。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大多數參與者都喜歡在進行程式設計時使用 </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，因為它能夠提供一個有用的起點，讓使用者能節省許多思考與搜索的時間。</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以文字形式將任務賦予大型語言模型，通常需要人為修改。</a:t>
            </a:r>
          </a:p>
        </p:txBody>
      </p:sp>
      <p:sp>
        <p:nvSpPr>
          <p:cNvPr id="5" name="投影片編號版面配置區 4">
            <a:extLst>
              <a:ext uri="{FF2B5EF4-FFF2-40B4-BE49-F238E27FC236}">
                <a16:creationId xmlns:a16="http://schemas.microsoft.com/office/drawing/2014/main" id="{423FEB09-12DA-EE9F-42C1-0273696447C1}"/>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Sai </a:t>
            </a:r>
            <a:r>
              <a:rPr lang="zh-TW" altLang="en-US" sz="2400" dirty="0">
                <a:latin typeface="標楷體" panose="03000509000000000000" pitchFamily="65" charset="-120"/>
                <a:ea typeface="標楷體" panose="03000509000000000000" pitchFamily="65" charset="-120"/>
              </a:rPr>
              <a:t>等人探討了 </a:t>
            </a:r>
            <a:r>
              <a:rPr lang="en-US" altLang="zh-TW" sz="2400" dirty="0">
                <a:latin typeface="標楷體" panose="03000509000000000000" pitchFamily="65" charset="-120"/>
                <a:ea typeface="標楷體" panose="03000509000000000000" pitchFamily="65" charset="-120"/>
              </a:rPr>
              <a:t>ChatGPT </a:t>
            </a:r>
            <a:r>
              <a:rPr lang="zh-TW" altLang="en-US" sz="2400" dirty="0">
                <a:latin typeface="標楷體" panose="03000509000000000000" pitchFamily="65" charset="-120"/>
                <a:ea typeface="標楷體" panose="03000509000000000000" pitchFamily="65" charset="-120"/>
              </a:rPr>
              <a:t>在機器人應用中的實驗研究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提出了一種策略，</a:t>
            </a:r>
            <a:r>
              <a:rPr lang="en-US" altLang="zh-TW" sz="2400" dirty="0">
                <a:latin typeface="標楷體" panose="03000509000000000000" pitchFamily="65" charset="-120"/>
                <a:ea typeface="標楷體" panose="03000509000000000000" pitchFamily="65" charset="-120"/>
              </a:rPr>
              <a:t>ChatGPT</a:t>
            </a:r>
            <a:r>
              <a:rPr lang="zh-TW" altLang="en-US" sz="2400" dirty="0">
                <a:latin typeface="標楷體" panose="03000509000000000000" pitchFamily="65" charset="-120"/>
                <a:ea typeface="標楷體" panose="03000509000000000000" pitchFamily="65" charset="-120"/>
              </a:rPr>
              <a:t>能透過與人對話、解析</a:t>
            </a:r>
            <a:r>
              <a:rPr lang="en-US" altLang="zh-TW" sz="2400" dirty="0">
                <a:latin typeface="標楷體" panose="03000509000000000000" pitchFamily="65" charset="-120"/>
                <a:ea typeface="標楷體" panose="03000509000000000000" pitchFamily="65" charset="-120"/>
              </a:rPr>
              <a:t>XML</a:t>
            </a:r>
            <a:r>
              <a:rPr lang="zh-TW" altLang="en-US" sz="2400" dirty="0">
                <a:latin typeface="標楷體" panose="03000509000000000000" pitchFamily="65" charset="-120"/>
                <a:ea typeface="標楷體" panose="03000509000000000000" pitchFamily="65" charset="-120"/>
              </a:rPr>
              <a:t>標記以及合成程式碼，完成機器人領域的一系列任務。</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研究中提供了一個名為 </a:t>
            </a:r>
            <a:r>
              <a:rPr lang="en-US" altLang="zh-TW" sz="2400" dirty="0" err="1">
                <a:latin typeface="標楷體" panose="03000509000000000000" pitchFamily="65" charset="-120"/>
                <a:ea typeface="標楷體" panose="03000509000000000000" pitchFamily="65" charset="-120"/>
              </a:rPr>
              <a:t>PromptCraft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的開源研究工具，其中包含一個平台，研究人員可以共同上傳並投票選出最優的對話策略。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將大型語言模型與機器人領域結合，由於重點在於研究對話策略，實驗中需要較長的對話過程逐步修正。</a:t>
            </a:r>
            <a:endParaRPr lang="en-US" altLang="zh-TW"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7C93B19D-561E-8D0C-61A5-3F4B1D5363B6}"/>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spTree>
    <p:extLst>
      <p:ext uri="{BB962C8B-B14F-4D97-AF65-F5344CB8AC3E}">
        <p14:creationId xmlns:p14="http://schemas.microsoft.com/office/powerpoint/2010/main" val="2516714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Liang </a:t>
            </a:r>
            <a:r>
              <a:rPr lang="zh-TW" altLang="en-US" sz="2400" dirty="0">
                <a:latin typeface="標楷體" panose="03000509000000000000" pitchFamily="65" charset="-120"/>
                <a:ea typeface="標楷體" panose="03000509000000000000" pitchFamily="65" charset="-120"/>
              </a:rPr>
              <a:t>等人使用大型語言模型直接生成可以作為控制機器人策略的程式。</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提出了名為「程式即為策略」（</a:t>
            </a:r>
            <a:r>
              <a:rPr lang="en-US" altLang="zh-TW" sz="2400" dirty="0">
                <a:latin typeface="標楷體" panose="03000509000000000000" pitchFamily="65" charset="-120"/>
                <a:ea typeface="標楷體" panose="03000509000000000000" pitchFamily="65" charset="-120"/>
              </a:rPr>
              <a:t>Code as Policies</a:t>
            </a:r>
            <a:r>
              <a:rPr lang="zh-TW" altLang="en-US" sz="2400" dirty="0">
                <a:latin typeface="標楷體" panose="03000509000000000000" pitchFamily="65" charset="-120"/>
                <a:ea typeface="標楷體" panose="03000509000000000000" pitchFamily="65" charset="-120"/>
              </a:rPr>
              <a:t>）的方法，省去了重複對話的過程。</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生成的程式碼，在某些實驗中的確可以成功地控制機器人執行各種指令，不過隨著任務難度的複雜化，實驗中隨之降低的準確率也展示出了，現今大型語言模型在語意推理和空間幾何推理領域的發揮是有限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實驗中使用大型語言模型輸出的程式碼直接控制機器，但功能有限。</a:t>
            </a:r>
          </a:p>
        </p:txBody>
      </p:sp>
      <p:sp>
        <p:nvSpPr>
          <p:cNvPr id="5" name="投影片編號版面配置區 4">
            <a:extLst>
              <a:ext uri="{FF2B5EF4-FFF2-40B4-BE49-F238E27FC236}">
                <a16:creationId xmlns:a16="http://schemas.microsoft.com/office/drawing/2014/main" id="{C560EF16-42C0-C69E-5EBF-837D788E0858}"/>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Tree>
    <p:extLst>
      <p:ext uri="{BB962C8B-B14F-4D97-AF65-F5344CB8AC3E}">
        <p14:creationId xmlns:p14="http://schemas.microsoft.com/office/powerpoint/2010/main" val="2256841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 </a:t>
            </a:r>
            <a:r>
              <a:rPr lang="en-US" altLang="zh-TW" sz="2400" dirty="0">
                <a:latin typeface="標楷體" panose="03000509000000000000" pitchFamily="65" charset="-120"/>
                <a:ea typeface="標楷體" panose="03000509000000000000" pitchFamily="65" charset="-120"/>
              </a:rPr>
              <a:t>(Forward Kinematics)</a:t>
            </a:r>
            <a:r>
              <a:rPr lang="zh-TW" altLang="en-US" sz="2400" dirty="0">
                <a:latin typeface="標楷體" panose="03000509000000000000" pitchFamily="65" charset="-120"/>
                <a:ea typeface="標楷體" panose="03000509000000000000" pitchFamily="65" charset="-120"/>
              </a:rPr>
              <a:t>：即為順著機械臂的每個關節，透過計算每個關節角度來得出機械臂末端的位置。</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 </a:t>
            </a:r>
            <a:r>
              <a:rPr lang="en-US" altLang="zh-TW" sz="2400" dirty="0">
                <a:latin typeface="標楷體" panose="03000509000000000000" pitchFamily="65" charset="-120"/>
                <a:ea typeface="標楷體" panose="03000509000000000000" pitchFamily="65" charset="-120"/>
              </a:rPr>
              <a:t>(Inverse Kinematics)</a:t>
            </a:r>
            <a:r>
              <a:rPr lang="zh-TW" altLang="en-US" sz="2400" dirty="0">
                <a:latin typeface="標楷體" panose="03000509000000000000" pitchFamily="65" charset="-120"/>
                <a:ea typeface="標楷體" panose="03000509000000000000" pitchFamily="65" charset="-120"/>
              </a:rPr>
              <a:t>：是順向運動學的反向問題。能根據機械臂末端的位置，計算出每個關節應該轉動的角度。</a:t>
            </a:r>
          </a:p>
        </p:txBody>
      </p:sp>
      <p:sp>
        <p:nvSpPr>
          <p:cNvPr id="5" name="投影片編號版面配置區 4">
            <a:extLst>
              <a:ext uri="{FF2B5EF4-FFF2-40B4-BE49-F238E27FC236}">
                <a16:creationId xmlns:a16="http://schemas.microsoft.com/office/drawing/2014/main" id="{0C935CC1-87C7-45A8-59C0-A7575CA99090}"/>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1310"/>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DB016BD8-652E-A753-6EE7-4C0AC0D7BEC4}"/>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pic>
        <p:nvPicPr>
          <p:cNvPr id="3" name="圖片 2" descr="一張含有 螢幕擷取畫面, 圖形, 鮮豔, 平面設計 的圖片&#10;&#10;自動產生的描述">
            <a:extLst>
              <a:ext uri="{FF2B5EF4-FFF2-40B4-BE49-F238E27FC236}">
                <a16:creationId xmlns:a16="http://schemas.microsoft.com/office/drawing/2014/main" id="{E6995DC2-A023-CE37-F27E-98AAAC0C0ED1}"/>
              </a:ext>
            </a:extLst>
          </p:cNvPr>
          <p:cNvPicPr>
            <a:picLocks noChangeAspect="1"/>
          </p:cNvPicPr>
          <p:nvPr/>
        </p:nvPicPr>
        <p:blipFill rotWithShape="1">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4" name="圖片 3" descr="一張含有 螢幕擷取畫面, 圖形, 鮮豔, 平面設計 的圖片&#10;&#10;自動產生的描述">
            <a:extLst>
              <a:ext uri="{FF2B5EF4-FFF2-40B4-BE49-F238E27FC236}">
                <a16:creationId xmlns:a16="http://schemas.microsoft.com/office/drawing/2014/main" id="{BA032871-67E4-8450-C94D-52DFE78727F2}"/>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16339" r="38936" b="69995"/>
          <a:stretch/>
        </p:blipFill>
        <p:spPr>
          <a:xfrm rot="21132035">
            <a:off x="-2836048" y="-161724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11AB164B-E122-BB87-3B9C-11B9936A0100}"/>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pic>
        <p:nvPicPr>
          <p:cNvPr id="8" name="圖片 7" descr="一張含有 圖畫, 花, 圖解, 設計 的圖片&#10;&#10;自動產生的描述">
            <a:extLst>
              <a:ext uri="{FF2B5EF4-FFF2-40B4-BE49-F238E27FC236}">
                <a16:creationId xmlns:a16="http://schemas.microsoft.com/office/drawing/2014/main" id="{BB6298CB-880A-73DD-D1F7-654E1CB167C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F5C98414-871C-5A15-6E9E-31D4F74986FD}"/>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順向運動學中，</a:t>
            </a:r>
            <a:r>
              <a:rPr lang="en-US" altLang="zh-TW" sz="2400" dirty="0">
                <a:latin typeface="標楷體" panose="03000509000000000000" pitchFamily="65" charset="-120"/>
                <a:ea typeface="標楷體" panose="03000509000000000000" pitchFamily="65" charset="-120"/>
              </a:rPr>
              <a:t>Denavit-Hartenberg</a:t>
            </a:r>
            <a:r>
              <a:rPr lang="zh-TW" altLang="en-US" sz="2400" dirty="0">
                <a:latin typeface="標楷體" panose="03000509000000000000" pitchFamily="65" charset="-120"/>
                <a:ea typeface="標楷體" panose="03000509000000000000" pitchFamily="65" charset="-120"/>
              </a:rPr>
              <a:t> 方法為本研究使用的計算方式。</a:t>
            </a:r>
          </a:p>
        </p:txBody>
      </p:sp>
      <p:pic>
        <p:nvPicPr>
          <p:cNvPr id="8" name="圖片 7">
            <a:extLst>
              <a:ext uri="{FF2B5EF4-FFF2-40B4-BE49-F238E27FC236}">
                <a16:creationId xmlns:a16="http://schemas.microsoft.com/office/drawing/2014/main" id="{C2BD39DC-66F3-A41B-0B3F-6CE64036A8D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03908" y="2575324"/>
            <a:ext cx="6378906" cy="3080389"/>
          </a:xfrm>
          <a:prstGeom prst="rect">
            <a:avLst/>
          </a:prstGeom>
        </p:spPr>
      </p:pic>
      <p:pic>
        <p:nvPicPr>
          <p:cNvPr id="10" name="圖片 9">
            <a:extLst>
              <a:ext uri="{FF2B5EF4-FFF2-40B4-BE49-F238E27FC236}">
                <a16:creationId xmlns:a16="http://schemas.microsoft.com/office/drawing/2014/main" id="{BA36B6A0-1BF6-6090-8A7F-993ECA1A1A72}"/>
              </a:ext>
            </a:extLst>
          </p:cNvPr>
          <p:cNvPicPr>
            <a:picLocks noChangeAspect="1"/>
          </p:cNvPicPr>
          <p:nvPr/>
        </p:nvPicPr>
        <p:blipFill>
          <a:blip r:embed="rId5"/>
          <a:stretch>
            <a:fillRect/>
          </a:stretch>
        </p:blipFill>
        <p:spPr>
          <a:xfrm>
            <a:off x="8468924" y="4115518"/>
            <a:ext cx="1858418" cy="414336"/>
          </a:xfrm>
          <a:prstGeom prst="rect">
            <a:avLst/>
          </a:prstGeom>
        </p:spPr>
      </p:pic>
      <p:sp>
        <p:nvSpPr>
          <p:cNvPr id="14" name="投影片編號版面配置區 13">
            <a:extLst>
              <a:ext uri="{FF2B5EF4-FFF2-40B4-BE49-F238E27FC236}">
                <a16:creationId xmlns:a16="http://schemas.microsoft.com/office/drawing/2014/main" id="{03601715-9694-8B4A-B489-52E842E01937}"/>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Tree>
    <p:extLst>
      <p:ext uri="{BB962C8B-B14F-4D97-AF65-F5344CB8AC3E}">
        <p14:creationId xmlns:p14="http://schemas.microsoft.com/office/powerpoint/2010/main" val="1297631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逆向運動學問題，實驗中使用了幾何求解法 </a:t>
            </a:r>
            <a:r>
              <a:rPr lang="en-US" altLang="zh-TW" sz="2400" dirty="0">
                <a:latin typeface="標楷體" panose="03000509000000000000" pitchFamily="65" charset="-120"/>
                <a:ea typeface="標楷體" panose="03000509000000000000" pitchFamily="65" charset="-120"/>
              </a:rPr>
              <a:t>(Geometric solution</a:t>
            </a:r>
          </a:p>
          <a:p>
            <a:r>
              <a:rPr lang="en-US" altLang="zh-TW" sz="2400" dirty="0">
                <a:latin typeface="標楷體" panose="03000509000000000000" pitchFamily="65" charset="-120"/>
                <a:ea typeface="標楷體" panose="03000509000000000000" pitchFamily="65" charset="-120"/>
              </a:rPr>
              <a:t>approach)</a:t>
            </a:r>
            <a:r>
              <a:rPr lang="zh-TW" altLang="en-US" sz="2400" dirty="0">
                <a:latin typeface="標楷體" panose="03000509000000000000" pitchFamily="65" charset="-120"/>
                <a:ea typeface="標楷體" panose="03000509000000000000" pitchFamily="65" charset="-120"/>
              </a:rPr>
              <a:t>，與梯度下降法 </a:t>
            </a:r>
            <a:r>
              <a:rPr lang="en-US"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來開發機械臂的逆向控制。</a:t>
            </a:r>
          </a:p>
        </p:txBody>
      </p:sp>
      <p:pic>
        <p:nvPicPr>
          <p:cNvPr id="6" name="圖片 5">
            <a:extLst>
              <a:ext uri="{FF2B5EF4-FFF2-40B4-BE49-F238E27FC236}">
                <a16:creationId xmlns:a16="http://schemas.microsoft.com/office/drawing/2014/main" id="{63CE275A-72DF-853D-2A3B-56994FA44526}"/>
              </a:ext>
            </a:extLst>
          </p:cNvPr>
          <p:cNvPicPr>
            <a:picLocks noChangeAspect="1"/>
          </p:cNvPicPr>
          <p:nvPr/>
        </p:nvPicPr>
        <p:blipFill>
          <a:blip r:embed="rId4"/>
          <a:stretch>
            <a:fillRect/>
          </a:stretch>
        </p:blipFill>
        <p:spPr>
          <a:xfrm>
            <a:off x="391560" y="4532998"/>
            <a:ext cx="5193844" cy="742943"/>
          </a:xfrm>
          <a:prstGeom prst="rect">
            <a:avLst/>
          </a:prstGeom>
        </p:spPr>
      </p:pic>
      <p:pic>
        <p:nvPicPr>
          <p:cNvPr id="8" name="圖片 7">
            <a:extLst>
              <a:ext uri="{FF2B5EF4-FFF2-40B4-BE49-F238E27FC236}">
                <a16:creationId xmlns:a16="http://schemas.microsoft.com/office/drawing/2014/main" id="{501642CA-B9A2-0E83-DAC8-B2422274A7A8}"/>
              </a:ext>
            </a:extLst>
          </p:cNvPr>
          <p:cNvPicPr>
            <a:picLocks noChangeAspect="1"/>
          </p:cNvPicPr>
          <p:nvPr/>
        </p:nvPicPr>
        <p:blipFill>
          <a:blip r:embed="rId5"/>
          <a:stretch>
            <a:fillRect/>
          </a:stretch>
        </p:blipFill>
        <p:spPr>
          <a:xfrm>
            <a:off x="292711" y="3612608"/>
            <a:ext cx="6744974" cy="659425"/>
          </a:xfrm>
          <a:prstGeom prst="rect">
            <a:avLst/>
          </a:prstGeom>
        </p:spPr>
      </p:pic>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3" name="文字方塊 2">
            <a:extLst>
              <a:ext uri="{FF2B5EF4-FFF2-40B4-BE49-F238E27FC236}">
                <a16:creationId xmlns:a16="http://schemas.microsoft.com/office/drawing/2014/main" id="{0D346B7C-457A-63D6-914A-7D7D052A9BFF}"/>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pic>
        <p:nvPicPr>
          <p:cNvPr id="5" name="圖片 4" descr="一張含有 行, 繪圖, 文字, 圖表 的圖片&#10;&#10;自動產生的描述">
            <a:extLst>
              <a:ext uri="{FF2B5EF4-FFF2-40B4-BE49-F238E27FC236}">
                <a16:creationId xmlns:a16="http://schemas.microsoft.com/office/drawing/2014/main" id="{52CB304E-8FB6-CAB0-1967-1EA3C9E9BF2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766" t="5585" r="7593" b="3017"/>
          <a:stretch/>
        </p:blipFill>
        <p:spPr>
          <a:xfrm>
            <a:off x="7037685" y="2712720"/>
            <a:ext cx="4598888" cy="2910840"/>
          </a:xfrm>
          <a:prstGeom prst="rect">
            <a:avLst/>
          </a:prstGeom>
        </p:spPr>
      </p:pic>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Siemasz</a:t>
            </a:r>
            <a:r>
              <a:rPr lang="zh-TW" altLang="en-US" sz="2400" dirty="0">
                <a:latin typeface="標楷體" panose="03000509000000000000" pitchFamily="65" charset="-120"/>
                <a:ea typeface="標楷體" panose="03000509000000000000" pitchFamily="65" charset="-120"/>
              </a:rPr>
              <a:t>等人介紹了如何利用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列印技術製造機器手臂，受惠於</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列印技術方便，且快速成型的特性，在實驗團隊在實驗中才得以快速、低成本的製造複雜的機器手臂零件。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Gul</a:t>
            </a:r>
            <a:r>
              <a:rPr lang="zh-TW" altLang="en-US" sz="2400" dirty="0">
                <a:latin typeface="標楷體" panose="03000509000000000000" pitchFamily="65" charset="-120"/>
                <a:ea typeface="標楷體" panose="03000509000000000000" pitchFamily="65" charset="-120"/>
              </a:rPr>
              <a:t>等人探討了</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列印在軟體機器人中的應用，軟體機器人是一種由柔性材料製成的機器人，具備高柔韌性和高適應性的特點能模仿生物的動作和行為。</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Zhang</a:t>
            </a:r>
            <a:r>
              <a:rPr lang="zh-TW" altLang="en-US" sz="2400" dirty="0">
                <a:latin typeface="標楷體" panose="03000509000000000000" pitchFamily="65" charset="-120"/>
                <a:ea typeface="標楷體" panose="03000509000000000000" pitchFamily="65" charset="-120"/>
              </a:rPr>
              <a:t>等人介紹了一種創新的大規模</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列印方法，通過多個移動機器人的同步作業來完成。傳統的大規模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列印設備通常尺寸龐大且笨重，難以應對複雜的列印需求。</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1761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pic>
        <p:nvPicPr>
          <p:cNvPr id="3" name="圖片 2">
            <a:extLst>
              <a:ext uri="{FF2B5EF4-FFF2-40B4-BE49-F238E27FC236}">
                <a16:creationId xmlns:a16="http://schemas.microsoft.com/office/drawing/2014/main" id="{2844E4A1-ACA3-7FFE-BCAE-097F158FDFF3}"/>
              </a:ext>
            </a:extLst>
          </p:cNvPr>
          <p:cNvPicPr>
            <a:picLocks noChangeAspect="1"/>
          </p:cNvPicPr>
          <p:nvPr/>
        </p:nvPicPr>
        <p:blipFill>
          <a:blip r:embed="rId4"/>
          <a:stretch>
            <a:fillRect/>
          </a:stretch>
        </p:blipFill>
        <p:spPr>
          <a:xfrm>
            <a:off x="538756" y="1826385"/>
            <a:ext cx="4080000" cy="2880000"/>
          </a:xfrm>
          <a:prstGeom prst="rect">
            <a:avLst/>
          </a:prstGeom>
        </p:spPr>
      </p:pic>
      <p:pic>
        <p:nvPicPr>
          <p:cNvPr id="6" name="圖片 5">
            <a:extLst>
              <a:ext uri="{FF2B5EF4-FFF2-40B4-BE49-F238E27FC236}">
                <a16:creationId xmlns:a16="http://schemas.microsoft.com/office/drawing/2014/main" id="{E153E422-9711-B416-D5D4-44851FD55084}"/>
              </a:ext>
            </a:extLst>
          </p:cNvPr>
          <p:cNvPicPr>
            <a:picLocks noChangeAspect="1"/>
          </p:cNvPicPr>
          <p:nvPr/>
        </p:nvPicPr>
        <p:blipFill>
          <a:blip r:embed="rId5"/>
          <a:stretch>
            <a:fillRect/>
          </a:stretch>
        </p:blipFill>
        <p:spPr>
          <a:xfrm>
            <a:off x="5208369" y="1497533"/>
            <a:ext cx="1775261" cy="3537704"/>
          </a:xfrm>
          <a:prstGeom prst="rect">
            <a:avLst/>
          </a:prstGeom>
        </p:spPr>
      </p:pic>
      <p:pic>
        <p:nvPicPr>
          <p:cNvPr id="8" name="圖片 7">
            <a:extLst>
              <a:ext uri="{FF2B5EF4-FFF2-40B4-BE49-F238E27FC236}">
                <a16:creationId xmlns:a16="http://schemas.microsoft.com/office/drawing/2014/main" id="{44BCFFDE-5880-0853-14B0-71937599FDC0}"/>
              </a:ext>
            </a:extLst>
          </p:cNvPr>
          <p:cNvPicPr>
            <a:picLocks noChangeAspect="1"/>
          </p:cNvPicPr>
          <p:nvPr/>
        </p:nvPicPr>
        <p:blipFill rotWithShape="1">
          <a:blip r:embed="rId6"/>
          <a:srcRect l="10022" r="10022"/>
          <a:stretch/>
        </p:blipFill>
        <p:spPr>
          <a:xfrm>
            <a:off x="7573243" y="1826385"/>
            <a:ext cx="3840000" cy="2880000"/>
          </a:xfrm>
          <a:prstGeom prst="rect">
            <a:avLst/>
          </a:prstGeom>
        </p:spPr>
      </p:pic>
      <p:sp>
        <p:nvSpPr>
          <p:cNvPr id="9" name="文字方塊 8">
            <a:extLst>
              <a:ext uri="{FF2B5EF4-FFF2-40B4-BE49-F238E27FC236}">
                <a16:creationId xmlns:a16="http://schemas.microsoft.com/office/drawing/2014/main" id="{C528AA45-6A3B-6F38-C96B-5F813B076EC0}"/>
              </a:ext>
            </a:extLst>
          </p:cNvPr>
          <p:cNvSpPr txBox="1"/>
          <p:nvPr/>
        </p:nvSpPr>
        <p:spPr>
          <a:xfrm>
            <a:off x="1909342" y="4840181"/>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軟體機器人</a:t>
            </a:r>
          </a:p>
        </p:txBody>
      </p:sp>
      <p:sp>
        <p:nvSpPr>
          <p:cNvPr id="10" name="文字方塊 9">
            <a:extLst>
              <a:ext uri="{FF2B5EF4-FFF2-40B4-BE49-F238E27FC236}">
                <a16:creationId xmlns:a16="http://schemas.microsoft.com/office/drawing/2014/main" id="{8BF173CF-AFB5-BAB5-4619-ABCEE6B8C009}"/>
              </a:ext>
            </a:extLst>
          </p:cNvPr>
          <p:cNvSpPr txBox="1"/>
          <p:nvPr/>
        </p:nvSpPr>
        <p:spPr>
          <a:xfrm>
            <a:off x="5426585" y="5216240"/>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機械臂模型</a:t>
            </a:r>
          </a:p>
        </p:txBody>
      </p:sp>
      <p:sp>
        <p:nvSpPr>
          <p:cNvPr id="13" name="文字方塊 12">
            <a:extLst>
              <a:ext uri="{FF2B5EF4-FFF2-40B4-BE49-F238E27FC236}">
                <a16:creationId xmlns:a16="http://schemas.microsoft.com/office/drawing/2014/main" id="{6D2F90A8-F417-E4EA-F774-250EF67F726E}"/>
              </a:ext>
            </a:extLst>
          </p:cNvPr>
          <p:cNvSpPr txBox="1"/>
          <p:nvPr/>
        </p:nvSpPr>
        <p:spPr>
          <a:xfrm>
            <a:off x="8712998" y="485057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sz="1800" dirty="0">
                <a:latin typeface="標楷體" panose="03000509000000000000" pitchFamily="65" charset="-120"/>
                <a:ea typeface="標楷體" panose="03000509000000000000" pitchFamily="65" charset="-120"/>
              </a:rPr>
              <a:t>大規模</a:t>
            </a:r>
            <a:r>
              <a:rPr lang="en-US" altLang="zh-TW" sz="1800" dirty="0">
                <a:latin typeface="標楷體" panose="03000509000000000000" pitchFamily="65" charset="-120"/>
                <a:ea typeface="標楷體" panose="03000509000000000000" pitchFamily="65" charset="-120"/>
              </a:rPr>
              <a:t>3D</a:t>
            </a:r>
            <a:r>
              <a:rPr lang="zh-TW" altLang="en-US" sz="1800" dirty="0">
                <a:latin typeface="標楷體" panose="03000509000000000000" pitchFamily="65" charset="-120"/>
                <a:ea typeface="標楷體" panose="03000509000000000000" pitchFamily="65" charset="-120"/>
              </a:rPr>
              <a:t>列印</a:t>
            </a:r>
            <a:endParaRPr lang="zh-TW" altLang="en-US" dirty="0"/>
          </a:p>
        </p:txBody>
      </p:sp>
    </p:spTree>
    <p:extLst>
      <p:ext uri="{BB962C8B-B14F-4D97-AF65-F5344CB8AC3E}">
        <p14:creationId xmlns:p14="http://schemas.microsoft.com/office/powerpoint/2010/main" val="84317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40120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AF7A544-3459-1A37-752B-5B4DF5743ADC}"/>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612475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馬達與開發版介紹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E3BFF608-5E1B-AF94-4BDD-C736C76E90D5}"/>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模型設計軟體：</a:t>
            </a:r>
            <a:r>
              <a:rPr lang="en-US" altLang="zh-TW" sz="3600" dirty="0">
                <a:solidFill>
                  <a:srgbClr val="000000"/>
                </a:solidFill>
                <a:latin typeface="標楷體" panose="03000509000000000000" pitchFamily="65" charset="-120"/>
                <a:ea typeface="標楷體" panose="03000509000000000000" pitchFamily="65" charset="-120"/>
              </a:rPr>
              <a:t>Autodesk Fusion 360</a:t>
            </a:r>
          </a:p>
        </p:txBody>
      </p:sp>
      <p:sp>
        <p:nvSpPr>
          <p:cNvPr id="2" name="文字方塊 1">
            <a:extLst>
              <a:ext uri="{FF2B5EF4-FFF2-40B4-BE49-F238E27FC236}">
                <a16:creationId xmlns:a16="http://schemas.microsoft.com/office/drawing/2014/main" id="{7FA55FB4-CA24-3C80-0BB2-7E73A3738DD8}"/>
              </a:ext>
            </a:extLst>
          </p:cNvPr>
          <p:cNvSpPr txBox="1"/>
          <p:nvPr/>
        </p:nvSpPr>
        <p:spPr>
          <a:xfrm>
            <a:off x="3588707" y="1841326"/>
            <a:ext cx="184731" cy="369332"/>
          </a:xfrm>
          <a:prstGeom prst="rect">
            <a:avLst/>
          </a:prstGeom>
          <a:noFill/>
        </p:spPr>
        <p:txBody>
          <a:bodyPr wrap="none" rtlCol="0">
            <a:spAutoFit/>
          </a:bodyPr>
          <a:lstStyle/>
          <a:p>
            <a:endParaRPr lang="zh-TW" altLang="en-US" dirty="0"/>
          </a:p>
        </p:txBody>
      </p:sp>
      <p:sp>
        <p:nvSpPr>
          <p:cNvPr id="3" name="文字方塊 2">
            <a:extLst>
              <a:ext uri="{FF2B5EF4-FFF2-40B4-BE49-F238E27FC236}">
                <a16:creationId xmlns:a16="http://schemas.microsoft.com/office/drawing/2014/main" id="{7BFDE9EA-435F-D874-FF46-ED994D772FF7}"/>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Autodesk Fusion 360 </a:t>
            </a:r>
            <a:r>
              <a:rPr lang="zh-TW" altLang="en-US" sz="2400" dirty="0">
                <a:latin typeface="標楷體" panose="03000509000000000000" pitchFamily="65" charset="-120"/>
                <a:ea typeface="標楷體" panose="03000509000000000000" pitchFamily="65" charset="-120"/>
              </a:rPr>
              <a:t>是一款集合了電腦輔助設計 </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 </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、電腦輔助工程 </a:t>
            </a:r>
            <a:r>
              <a:rPr lang="en-US" altLang="zh-TW" sz="2400" dirty="0">
                <a:latin typeface="標楷體" panose="03000509000000000000" pitchFamily="65" charset="-120"/>
                <a:ea typeface="標楷體" panose="03000509000000000000" pitchFamily="65" charset="-120"/>
              </a:rPr>
              <a:t>(CAE) </a:t>
            </a:r>
            <a:r>
              <a:rPr lang="zh-TW" altLang="en-US" sz="2400" dirty="0">
                <a:latin typeface="標楷體" panose="03000509000000000000" pitchFamily="65" charset="-120"/>
                <a:ea typeface="標楷體" panose="03000509000000000000" pitchFamily="65" charset="-120"/>
              </a:rPr>
              <a:t>及印刷電路板設計 </a:t>
            </a:r>
            <a:r>
              <a:rPr lang="en-US" altLang="zh-TW" sz="2400" dirty="0">
                <a:latin typeface="標楷體" panose="03000509000000000000" pitchFamily="65" charset="-120"/>
                <a:ea typeface="標楷體" panose="03000509000000000000" pitchFamily="65" charset="-120"/>
              </a:rPr>
              <a:t>(PCB) </a:t>
            </a:r>
            <a:r>
              <a:rPr lang="zh-TW" altLang="en-US" sz="2400" dirty="0">
                <a:latin typeface="標楷體" panose="03000509000000000000" pitchFamily="65" charset="-120"/>
                <a:ea typeface="標楷體" panose="03000509000000000000" pitchFamily="65" charset="-120"/>
              </a:rPr>
              <a:t>的多功能設計軟體，可以使用此軟體完成</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建模、配裝設計、開發版組裝測試、機械結構碰撞測試、設計圖生成等一系列開發工作。</a:t>
            </a:r>
          </a:p>
        </p:txBody>
      </p:sp>
      <p:pic>
        <p:nvPicPr>
          <p:cNvPr id="5" name="圖片 4" descr="一張含有 文字, 字型, 標誌, 圖形 的圖片&#10;&#10;自動產生的描述">
            <a:extLst>
              <a:ext uri="{FF2B5EF4-FFF2-40B4-BE49-F238E27FC236}">
                <a16:creationId xmlns:a16="http://schemas.microsoft.com/office/drawing/2014/main" id="{6233E07D-4125-1D79-0CB6-0A8306AB4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053" y="3706282"/>
            <a:ext cx="6339894" cy="1908786"/>
          </a:xfrm>
          <a:prstGeom prst="rect">
            <a:avLst/>
          </a:prstGeom>
        </p:spPr>
      </p:pic>
      <p:sp>
        <p:nvSpPr>
          <p:cNvPr id="8" name="投影片編號版面配置區 7">
            <a:extLst>
              <a:ext uri="{FF2B5EF4-FFF2-40B4-BE49-F238E27FC236}">
                <a16:creationId xmlns:a16="http://schemas.microsoft.com/office/drawing/2014/main" id="{AD7D3B26-0CA4-7CF0-F4B5-F067D0E65D91}"/>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504630"/>
            <a:ext cx="895629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檔案輸出格式：</a:t>
            </a:r>
            <a:r>
              <a:rPr lang="en-US" altLang="zh-TW" sz="3600" dirty="0">
                <a:solidFill>
                  <a:srgbClr val="000000"/>
                </a:solidFill>
                <a:latin typeface="標楷體" panose="03000509000000000000" pitchFamily="65" charset="-120"/>
                <a:ea typeface="標楷體" panose="03000509000000000000" pitchFamily="65" charset="-120"/>
              </a:rPr>
              <a:t>STL</a:t>
            </a:r>
            <a:r>
              <a:rPr lang="zh-TW" altLang="en-US"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標楷體" panose="03000509000000000000" pitchFamily="65" charset="-120"/>
                <a:ea typeface="標楷體" panose="03000509000000000000" pitchFamily="65" charset="-120"/>
              </a:rPr>
              <a:t>Stereolithography</a:t>
            </a:r>
            <a:r>
              <a:rPr lang="zh-TW" altLang="en-US" sz="3600" dirty="0">
                <a:solidFill>
                  <a:srgbClr val="000000"/>
                </a:solidFill>
                <a:latin typeface="標楷體" panose="03000509000000000000" pitchFamily="65" charset="-120"/>
                <a:ea typeface="標楷體" panose="03000509000000000000" pitchFamily="65" charset="-120"/>
              </a:rPr>
              <a:t>）</a:t>
            </a:r>
          </a:p>
        </p:txBody>
      </p:sp>
      <p:sp>
        <p:nvSpPr>
          <p:cNvPr id="2" name="文字方塊 1">
            <a:extLst>
              <a:ext uri="{FF2B5EF4-FFF2-40B4-BE49-F238E27FC236}">
                <a16:creationId xmlns:a16="http://schemas.microsoft.com/office/drawing/2014/main" id="{1FDFE1D5-21CB-058B-2A5E-98A81459B0D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STL</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Stereolithography</a:t>
            </a:r>
            <a:r>
              <a:rPr lang="zh-TW" altLang="en-US" sz="2400" dirty="0">
                <a:latin typeface="標楷體" panose="03000509000000000000" pitchFamily="65" charset="-120"/>
                <a:ea typeface="標楷體" panose="03000509000000000000" pitchFamily="65" charset="-120"/>
              </a:rPr>
              <a:t>）是一種常用的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模型文件格式，特別是在</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列印領域中廣泛應用，因為不包含材質、顏色等其他屬性，格式結構較為單純，所以在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列印領域被廣泛應用。</a:t>
            </a:r>
          </a:p>
        </p:txBody>
      </p:sp>
      <mc:AlternateContent xmlns:mc="http://schemas.openxmlformats.org/markup-compatibility/2006">
        <mc:Choice xmlns:am3d="http://schemas.microsoft.com/office/drawing/2017/model3d" Requires="am3d">
          <p:graphicFrame>
            <p:nvGraphicFramePr>
              <p:cNvPr id="3" name="3D 模型 2">
                <a:extLst>
                  <a:ext uri="{FF2B5EF4-FFF2-40B4-BE49-F238E27FC236}">
                    <a16:creationId xmlns:a16="http://schemas.microsoft.com/office/drawing/2014/main" id="{7CCEB1CB-A6B5-9169-FB9F-883839D88B76}"/>
                  </a:ext>
                </a:extLst>
              </p:cNvPr>
              <p:cNvGraphicFramePr>
                <a:graphicFrameLocks noChangeAspect="1"/>
              </p:cNvGraphicFramePr>
              <p:nvPr>
                <p:extLst>
                  <p:ext uri="{D42A27DB-BD31-4B8C-83A1-F6EECF244321}">
                    <p14:modId xmlns:p14="http://schemas.microsoft.com/office/powerpoint/2010/main" val="377169290"/>
                  </p:ext>
                </p:extLst>
              </p:nvPr>
            </p:nvGraphicFramePr>
            <p:xfrm rot="849578">
              <a:off x="9237675" y="3816210"/>
              <a:ext cx="787733" cy="2092259"/>
            </p:xfrm>
            <a:graphic>
              <a:graphicData uri="http://schemas.microsoft.com/office/drawing/2017/model3d">
                <am3d:model3d r:embed="rId4">
                  <am3d:spPr>
                    <a:xfrm rot="849578">
                      <a:off x="0" y="0"/>
                      <a:ext cx="787733" cy="2092259"/>
                    </a:xfrm>
                    <a:prstGeom prst="rect">
                      <a:avLst/>
                    </a:prstGeom>
                  </am3d:spPr>
                  <am3d:camera>
                    <am3d:pos x="0" y="0" z="55552591"/>
                    <am3d:up dx="0" dy="36000000" dz="0"/>
                    <am3d:lookAt x="0" y="0" z="0"/>
                    <am3d:perspective fov="2700000"/>
                  </am3d:camera>
                  <am3d:trans>
                    <am3d:meterPerModelUnit n="8888" d="1000000"/>
                    <am3d:preTrans dx="2186" dy="-17200000" dz="0"/>
                    <am3d:scale>
                      <am3d:sx n="1000000" d="1000000"/>
                      <am3d:sy n="1000000" d="1000000"/>
                      <am3d:sz n="1000000" d="1000000"/>
                    </am3d:scale>
                    <am3d:rot ax="9249329" ay="-1903385" az="-9942650"/>
                    <am3d:postTrans dx="0" dy="0" dz="0"/>
                  </am3d:trans>
                  <am3d:raster rName="Office3DRenderer" rVer="16.0.8326">
                    <am3d:blip r:embed="rId5"/>
                  </am3d:raster>
                  <am3d:objViewport viewportSz="23631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a:extLst>
                  <a:ext uri="{FF2B5EF4-FFF2-40B4-BE49-F238E27FC236}">
                    <a16:creationId xmlns:a16="http://schemas.microsoft.com/office/drawing/2014/main" id="{7CCEB1CB-A6B5-9169-FB9F-883839D88B76}"/>
                  </a:ext>
                </a:extLst>
              </p:cNvPr>
              <p:cNvPicPr>
                <a:picLocks noGrp="1" noRot="1" noChangeAspect="1" noMove="1" noResize="1" noEditPoints="1" noAdjustHandles="1" noChangeArrowheads="1" noChangeShapeType="1" noCrop="1"/>
              </p:cNvPicPr>
              <p:nvPr/>
            </p:nvPicPr>
            <p:blipFill>
              <a:blip r:embed="rId5"/>
              <a:stretch>
                <a:fillRect/>
              </a:stretch>
            </p:blipFill>
            <p:spPr>
              <a:xfrm rot="849578">
                <a:off x="9237675" y="3816210"/>
                <a:ext cx="787733" cy="2092259"/>
              </a:xfrm>
              <a:prstGeom prst="rect">
                <a:avLst/>
              </a:prstGeom>
            </p:spPr>
          </p:pic>
        </mc:Fallback>
      </mc:AlternateContent>
      <p:pic>
        <p:nvPicPr>
          <p:cNvPr id="5" name="圖片 4" descr="一張含有 文字, 字型, 圖形, 標誌 的圖片&#10;&#10;自動產生的描述">
            <a:extLst>
              <a:ext uri="{FF2B5EF4-FFF2-40B4-BE49-F238E27FC236}">
                <a16:creationId xmlns:a16="http://schemas.microsoft.com/office/drawing/2014/main" id="{2E93E2A5-80B4-495D-3B34-E2022359C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5245" y="3475538"/>
            <a:ext cx="4007548" cy="2268864"/>
          </a:xfrm>
          <a:prstGeom prst="rect">
            <a:avLst/>
          </a:prstGeom>
        </p:spPr>
      </p:pic>
      <mc:AlternateContent xmlns:mc="http://schemas.openxmlformats.org/markup-compatibility/2006">
        <mc:Choice xmlns:am3d="http://schemas.microsoft.com/office/drawing/2017/model3d" Requires="am3d">
          <p:graphicFrame>
            <p:nvGraphicFramePr>
              <p:cNvPr id="6" name="3D 模型 5">
                <a:extLst>
                  <a:ext uri="{FF2B5EF4-FFF2-40B4-BE49-F238E27FC236}">
                    <a16:creationId xmlns:a16="http://schemas.microsoft.com/office/drawing/2014/main" id="{586DB714-5DA2-8F2F-1724-BE03C6DABFA0}"/>
                  </a:ext>
                </a:extLst>
              </p:cNvPr>
              <p:cNvGraphicFramePr>
                <a:graphicFrameLocks noChangeAspect="1"/>
              </p:cNvGraphicFramePr>
              <p:nvPr>
                <p:extLst>
                  <p:ext uri="{D42A27DB-BD31-4B8C-83A1-F6EECF244321}">
                    <p14:modId xmlns:p14="http://schemas.microsoft.com/office/powerpoint/2010/main" val="3813376629"/>
                  </p:ext>
                </p:extLst>
              </p:nvPr>
            </p:nvGraphicFramePr>
            <p:xfrm rot="20539786">
              <a:off x="2876510" y="3723993"/>
              <a:ext cx="960390" cy="2276692"/>
            </p:xfrm>
            <a:graphic>
              <a:graphicData uri="http://schemas.microsoft.com/office/drawing/2017/model3d">
                <am3d:model3d r:embed="rId7">
                  <am3d:spPr>
                    <a:xfrm rot="20539786">
                      <a:off x="0" y="0"/>
                      <a:ext cx="960390" cy="2276692"/>
                    </a:xfrm>
                    <a:prstGeom prst="rect">
                      <a:avLst/>
                    </a:prstGeom>
                  </am3d:spPr>
                  <am3d:camera>
                    <am3d:pos x="0" y="0" z="51139254"/>
                    <am3d:up dx="0" dy="36000000" dz="0"/>
                    <am3d:lookAt x="0" y="0" z="0"/>
                    <am3d:perspective fov="2700000"/>
                  </am3d:camera>
                  <am3d:trans>
                    <am3d:meterPerModelUnit n="8368" d="1000000"/>
                    <am3d:preTrans dx="0" dy="-18903764" dz="0"/>
                    <am3d:scale>
                      <am3d:sx n="1000000" d="1000000"/>
                      <am3d:sy n="1000000" d="1000000"/>
                      <am3d:sz n="1000000" d="1000000"/>
                    </am3d:scale>
                    <am3d:rot ax="-10704849" ay="229847" az="-10793642"/>
                    <am3d:postTrans dx="0" dy="0" dz="0"/>
                  </am3d:trans>
                  <am3d:raster rName="Office3DRenderer" rVer="16.0.8326">
                    <am3d:blip r:embed="rId8"/>
                  </am3d:raster>
                  <am3d:objViewport viewportSz="25933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a:extLst>
                  <a:ext uri="{FF2B5EF4-FFF2-40B4-BE49-F238E27FC236}">
                    <a16:creationId xmlns:a16="http://schemas.microsoft.com/office/drawing/2014/main" id="{586DB714-5DA2-8F2F-1724-BE03C6DABFA0}"/>
                  </a:ext>
                </a:extLst>
              </p:cNvPr>
              <p:cNvPicPr>
                <a:picLocks noGrp="1" noRot="1" noChangeAspect="1" noMove="1" noResize="1" noEditPoints="1" noAdjustHandles="1" noChangeArrowheads="1" noChangeShapeType="1" noCrop="1"/>
              </p:cNvPicPr>
              <p:nvPr/>
            </p:nvPicPr>
            <p:blipFill>
              <a:blip r:embed="rId8"/>
              <a:stretch>
                <a:fillRect/>
              </a:stretch>
            </p:blipFill>
            <p:spPr>
              <a:xfrm rot="20539786">
                <a:off x="2876510" y="3723993"/>
                <a:ext cx="960390" cy="2276692"/>
              </a:xfrm>
              <a:prstGeom prst="rect">
                <a:avLst/>
              </a:prstGeom>
            </p:spPr>
          </p:pic>
        </mc:Fallback>
      </mc:AlternateContent>
      <p:sp>
        <p:nvSpPr>
          <p:cNvPr id="9" name="投影片編號版面配置區 8">
            <a:extLst>
              <a:ext uri="{FF2B5EF4-FFF2-40B4-BE49-F238E27FC236}">
                <a16:creationId xmlns:a16="http://schemas.microsoft.com/office/drawing/2014/main" id="{4F992007-DD0D-6F43-3D1E-E4E396E9C62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5000" fill="hold"/>
                                        <p:tgtEl>
                                          <p:spTgt spid="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38" presetClass="emph" presetSubtype="256" repeatCount="indefinite" fill="hold" nodeType="withEffect">
                                  <p:stCondLst>
                                    <p:cond delay="0"/>
                                  </p:stCondLst>
                                  <p:childTnLst>
                                    <p:anim calcmode="lin" valueType="num">
                                      <p:cBhvr additive="sum">
                                        <p:cTn id="8"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04630"/>
            <a:ext cx="6186309"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列印機：</a:t>
            </a:r>
            <a:r>
              <a:rPr lang="en-US" altLang="zh-TW" sz="3600" dirty="0" err="1">
                <a:solidFill>
                  <a:srgbClr val="000000"/>
                </a:solidFill>
                <a:latin typeface="標楷體" panose="03000509000000000000" pitchFamily="65" charset="-120"/>
                <a:ea typeface="標楷體" panose="03000509000000000000" pitchFamily="65" charset="-120"/>
              </a:rPr>
              <a:t>Creality</a:t>
            </a:r>
            <a:r>
              <a:rPr lang="en-US" altLang="zh-TW" sz="3600" dirty="0">
                <a:solidFill>
                  <a:srgbClr val="000000"/>
                </a:solidFill>
                <a:latin typeface="標楷體" panose="03000509000000000000" pitchFamily="65" charset="-120"/>
                <a:ea typeface="標楷體" panose="03000509000000000000" pitchFamily="65" charset="-120"/>
              </a:rPr>
              <a:t> K1 MAX</a:t>
            </a:r>
          </a:p>
        </p:txBody>
      </p:sp>
      <p:sp>
        <p:nvSpPr>
          <p:cNvPr id="2" name="文字方塊 1">
            <a:extLst>
              <a:ext uri="{FF2B5EF4-FFF2-40B4-BE49-F238E27FC236}">
                <a16:creationId xmlns:a16="http://schemas.microsoft.com/office/drawing/2014/main" id="{BAE30AA0-C3C4-6366-4CCC-E15271A2C244}"/>
              </a:ext>
            </a:extLst>
          </p:cNvPr>
          <p:cNvSpPr txBox="1"/>
          <p:nvPr/>
        </p:nvSpPr>
        <p:spPr>
          <a:xfrm>
            <a:off x="1241465" y="1582059"/>
            <a:ext cx="10395108"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大尺寸列印：使用 </a:t>
            </a:r>
            <a:r>
              <a:rPr lang="en-US" altLang="zh-TW" sz="2400" dirty="0" err="1">
                <a:latin typeface="標楷體" panose="03000509000000000000" pitchFamily="65" charset="-120"/>
                <a:ea typeface="標楷體" panose="03000509000000000000" pitchFamily="65" charset="-120"/>
              </a:rPr>
              <a:t>CoreXY</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運動結構，</a:t>
            </a:r>
            <a:r>
              <a:rPr lang="en-US" altLang="zh-TW" sz="2400" dirty="0">
                <a:latin typeface="標楷體" panose="03000509000000000000" pitchFamily="65" charset="-120"/>
                <a:ea typeface="標楷體" panose="03000509000000000000" pitchFamily="65" charset="-120"/>
              </a:rPr>
              <a:t>300x300x300mm</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解析度：</a:t>
            </a:r>
            <a:r>
              <a:rPr lang="en-US" altLang="zh-TW" sz="2400" dirty="0">
                <a:latin typeface="標楷體" panose="03000509000000000000" pitchFamily="65" charset="-120"/>
                <a:ea typeface="標楷體" panose="03000509000000000000" pitchFamily="65" charset="-120"/>
              </a:rPr>
              <a:t>0.1mm</a:t>
            </a:r>
            <a:r>
              <a:rPr lang="zh-TW" altLang="en-US" sz="2400" dirty="0">
                <a:latin typeface="標楷體" panose="03000509000000000000" pitchFamily="65" charset="-120"/>
                <a:ea typeface="標楷體" panose="03000509000000000000" pitchFamily="65" charset="-120"/>
              </a:rPr>
              <a:t>列印解析度，可以實現細膩的表面細節和精確的尺寸控制。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高速列印：能達到 </a:t>
            </a:r>
            <a:r>
              <a:rPr lang="en-US" altLang="zh-TW" sz="2400" dirty="0">
                <a:latin typeface="標楷體" panose="03000509000000000000" pitchFamily="65" charset="-120"/>
                <a:ea typeface="標楷體" panose="03000509000000000000" pitchFamily="65" charset="-120"/>
              </a:rPr>
              <a:t>600mm/s </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20000mm/s² </a:t>
            </a:r>
            <a:r>
              <a:rPr lang="zh-TW" altLang="en-US" sz="2400" dirty="0">
                <a:latin typeface="標楷體" panose="03000509000000000000" pitchFamily="65" charset="-120"/>
                <a:ea typeface="標楷體" panose="03000509000000000000" pitchFamily="65" charset="-120"/>
              </a:rPr>
              <a:t>的加速度與 </a:t>
            </a:r>
            <a:r>
              <a:rPr lang="en-US" altLang="zh-TW" sz="2400" dirty="0">
                <a:latin typeface="標楷體" panose="03000509000000000000" pitchFamily="65" charset="-120"/>
                <a:ea typeface="標楷體" panose="03000509000000000000" pitchFamily="65" charset="-120"/>
              </a:rPr>
              <a:t>32mm³/s </a:t>
            </a:r>
            <a:r>
              <a:rPr lang="zh-TW" altLang="en-US" sz="2400" dirty="0">
                <a:latin typeface="標楷體" panose="03000509000000000000" pitchFamily="65" charset="-120"/>
                <a:ea typeface="標楷體" panose="03000509000000000000" pitchFamily="65" charset="-120"/>
              </a:rPr>
              <a:t>的流量。</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耗材多樣性：支援多種列印耗材，包括聚乳酸 </a:t>
            </a:r>
            <a:r>
              <a:rPr lang="en-US" altLang="zh-TW" sz="2400" dirty="0">
                <a:latin typeface="標楷體" panose="03000509000000000000" pitchFamily="65" charset="-120"/>
                <a:ea typeface="標楷體" panose="03000509000000000000" pitchFamily="65" charset="-120"/>
              </a:rPr>
              <a:t>(PLA)</a:t>
            </a:r>
            <a:r>
              <a:rPr lang="zh-TW" altLang="en-US" sz="2400" dirty="0">
                <a:latin typeface="標楷體" panose="03000509000000000000" pitchFamily="65" charset="-120"/>
                <a:ea typeface="標楷體" panose="03000509000000000000" pitchFamily="65" charset="-120"/>
              </a:rPr>
              <a:t>、丙烯腈</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丁二烯</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苯乙烯</a:t>
            </a:r>
            <a:r>
              <a:rPr lang="en-US" altLang="zh-TW" sz="2400" dirty="0">
                <a:latin typeface="標楷體" panose="03000509000000000000" pitchFamily="65" charset="-120"/>
                <a:ea typeface="標楷體" panose="03000509000000000000" pitchFamily="65" charset="-120"/>
              </a:rPr>
              <a:t>(ABS)</a:t>
            </a:r>
            <a:r>
              <a:rPr lang="zh-TW" altLang="en-US" sz="2400" dirty="0">
                <a:latin typeface="標楷體" panose="03000509000000000000" pitchFamily="65" charset="-120"/>
                <a:ea typeface="標楷體" panose="03000509000000000000" pitchFamily="65" charset="-120"/>
              </a:rPr>
              <a:t>、熱塑性聚氨酯</a:t>
            </a:r>
            <a:r>
              <a:rPr lang="en-US" altLang="zh-TW" sz="2400" dirty="0">
                <a:latin typeface="標楷體" panose="03000509000000000000" pitchFamily="65" charset="-120"/>
                <a:ea typeface="標楷體" panose="03000509000000000000" pitchFamily="65" charset="-120"/>
              </a:rPr>
              <a:t>(TPU)</a:t>
            </a:r>
            <a:r>
              <a:rPr lang="zh-TW" altLang="en-US" sz="2400" dirty="0">
                <a:latin typeface="標楷體" panose="03000509000000000000" pitchFamily="65" charset="-120"/>
                <a:ea typeface="標楷體" panose="03000509000000000000" pitchFamily="65" charset="-120"/>
              </a:rPr>
              <a:t>等。</a:t>
            </a:r>
          </a:p>
        </p:txBody>
      </p:sp>
      <p:pic>
        <p:nvPicPr>
          <p:cNvPr id="4" name="圖片 3" descr="一張含有 電子產品, 電腦, 電子裝置, 室內 的圖片&#10;&#10;自動產生的描述">
            <a:extLst>
              <a:ext uri="{FF2B5EF4-FFF2-40B4-BE49-F238E27FC236}">
                <a16:creationId xmlns:a16="http://schemas.microsoft.com/office/drawing/2014/main" id="{F28155A4-5CF9-FBC7-D267-CF043F6CA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969" y="4450353"/>
            <a:ext cx="2232597" cy="2086362"/>
          </a:xfrm>
          <a:prstGeom prst="rect">
            <a:avLst/>
          </a:prstGeom>
        </p:spPr>
      </p:pic>
      <p:sp>
        <p:nvSpPr>
          <p:cNvPr id="7" name="投影片編號版面配置區 6">
            <a:extLst>
              <a:ext uri="{FF2B5EF4-FFF2-40B4-BE49-F238E27FC236}">
                <a16:creationId xmlns:a16="http://schemas.microsoft.com/office/drawing/2014/main" id="{3C6A518C-597B-F7BD-0BDE-0CB7DD05368E}"/>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Tree>
    <p:extLst>
      <p:ext uri="{BB962C8B-B14F-4D97-AF65-F5344CB8AC3E}">
        <p14:creationId xmlns:p14="http://schemas.microsoft.com/office/powerpoint/2010/main" val="1121679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pic>
        <p:nvPicPr>
          <p:cNvPr id="4" name="圖片 3" descr="一張含有 纜線 的圖片&#10;&#10;自動產生的描述">
            <a:extLst>
              <a:ext uri="{FF2B5EF4-FFF2-40B4-BE49-F238E27FC236}">
                <a16:creationId xmlns:a16="http://schemas.microsoft.com/office/drawing/2014/main" id="{CD601722-B5B1-021F-2E8A-44DC56494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928" y="3510044"/>
            <a:ext cx="1800002" cy="1800000"/>
          </a:xfrm>
          <a:prstGeom prst="rect">
            <a:avLst/>
          </a:prstGeom>
        </p:spPr>
      </p:pic>
      <p:pic>
        <p:nvPicPr>
          <p:cNvPr id="6" name="圖片 5" descr="一張含有 纜線, 工具 的圖片&#10;&#10;自動產生的描述">
            <a:extLst>
              <a:ext uri="{FF2B5EF4-FFF2-40B4-BE49-F238E27FC236}">
                <a16:creationId xmlns:a16="http://schemas.microsoft.com/office/drawing/2014/main" id="{54888DD0-14CB-E9E6-7BB2-7BB6651682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998" y="3429000"/>
            <a:ext cx="1800000" cy="1800000"/>
          </a:xfrm>
          <a:prstGeom prst="rect">
            <a:avLst/>
          </a:prstGeom>
        </p:spPr>
      </p:pic>
      <p:pic>
        <p:nvPicPr>
          <p:cNvPr id="8" name="圖片 7" descr="一張含有 纜線 的圖片&#10;&#10;自動產生的描述">
            <a:extLst>
              <a:ext uri="{FF2B5EF4-FFF2-40B4-BE49-F238E27FC236}">
                <a16:creationId xmlns:a16="http://schemas.microsoft.com/office/drawing/2014/main" id="{D3A4132C-0A6A-D3DF-B764-0FF14E55D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3250" y="3510044"/>
            <a:ext cx="1800000" cy="1800000"/>
          </a:xfrm>
          <a:prstGeom prst="rect">
            <a:avLst/>
          </a:prstGeom>
        </p:spPr>
      </p:pic>
      <p:sp>
        <p:nvSpPr>
          <p:cNvPr id="9" name="文字方塊 8">
            <a:extLst>
              <a:ext uri="{FF2B5EF4-FFF2-40B4-BE49-F238E27FC236}">
                <a16:creationId xmlns:a16="http://schemas.microsoft.com/office/drawing/2014/main" id="{9725E11A-BC93-B012-85D4-08A47EC7D80E}"/>
              </a:ext>
            </a:extLst>
          </p:cNvPr>
          <p:cNvSpPr txBox="1"/>
          <p:nvPr/>
        </p:nvSpPr>
        <p:spPr>
          <a:xfrm>
            <a:off x="3449264" y="5310044"/>
            <a:ext cx="69762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683065" y="5310044"/>
            <a:ext cx="82586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MG90S</a:t>
            </a: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970133" y="5310044"/>
            <a:ext cx="95410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MG996R</a:t>
            </a: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馬達選擇：</a:t>
            </a:r>
            <a:r>
              <a:rPr lang="en-US" altLang="zh-TW" sz="2400" dirty="0">
                <a:latin typeface="標楷體" panose="03000509000000000000" pitchFamily="65" charset="-120"/>
                <a:ea typeface="標楷體" panose="03000509000000000000" pitchFamily="65" charset="-120"/>
              </a:rPr>
              <a:t>SG90</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MG90S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MG996R</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特點：輕、成本低、控制方便</a:t>
            </a:r>
          </a:p>
        </p:txBody>
      </p:sp>
      <p:sp>
        <p:nvSpPr>
          <p:cNvPr id="16" name="投影片編號版面配置區 15">
            <a:extLst>
              <a:ext uri="{FF2B5EF4-FFF2-40B4-BE49-F238E27FC236}">
                <a16:creationId xmlns:a16="http://schemas.microsoft.com/office/drawing/2014/main" id="{523C705F-5CCA-10C3-E75F-3DFB12414867}"/>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Tree>
    <p:extLst>
      <p:ext uri="{BB962C8B-B14F-4D97-AF65-F5344CB8AC3E}">
        <p14:creationId xmlns:p14="http://schemas.microsoft.com/office/powerpoint/2010/main" val="567190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0F8AF38-ADF2-C4A9-6C4A-3B52E0F776C7}"/>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2615702" y="5310044"/>
            <a:ext cx="2364750"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ESP32 Doit-Devkit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066527" y="5310044"/>
            <a:ext cx="2108269"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ESP32-S3-Devkit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457171" y="5310044"/>
            <a:ext cx="1980029"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Raspberry Pi 4</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開發版選擇：</a:t>
            </a:r>
            <a:r>
              <a:rPr lang="en-US" altLang="zh-TW" sz="2400" dirty="0">
                <a:latin typeface="標楷體" panose="03000509000000000000" pitchFamily="65" charset="-120"/>
                <a:ea typeface="標楷體" panose="03000509000000000000" pitchFamily="65" charset="-120"/>
              </a:rPr>
              <a:t>ESP32 Doit-Devkit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ESP32-S3-Devkit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 Raspberry Pi 4</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特點：輕、功能足夠、支援無線連接</a:t>
            </a:r>
          </a:p>
        </p:txBody>
      </p:sp>
      <p:pic>
        <p:nvPicPr>
          <p:cNvPr id="3" name="圖片 2" descr="一張含有 電子產品, 電子元件, 電路元件, 電子工程 的圖片&#10;&#10;自動產生的描述">
            <a:extLst>
              <a:ext uri="{FF2B5EF4-FFF2-40B4-BE49-F238E27FC236}">
                <a16:creationId xmlns:a16="http://schemas.microsoft.com/office/drawing/2014/main" id="{B4CE6CC5-E99E-754F-D0DE-32F0067241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077" y="3544945"/>
            <a:ext cx="1800000" cy="1800000"/>
          </a:xfrm>
          <a:prstGeom prst="rect">
            <a:avLst/>
          </a:prstGeom>
        </p:spPr>
      </p:pic>
      <p:pic>
        <p:nvPicPr>
          <p:cNvPr id="7" name="圖片 6" descr="一張含有 電子元件, 電路元件, 電子工程, 電子產品 的圖片&#10;&#10;自動產生的描述">
            <a:extLst>
              <a:ext uri="{FF2B5EF4-FFF2-40B4-BE49-F238E27FC236}">
                <a16:creationId xmlns:a16="http://schemas.microsoft.com/office/drawing/2014/main" id="{8680F754-9DCF-2444-53E5-472FDA27B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998" y="3474866"/>
            <a:ext cx="1800000" cy="1800000"/>
          </a:xfrm>
          <a:prstGeom prst="rect">
            <a:avLst/>
          </a:prstGeom>
        </p:spPr>
      </p:pic>
      <p:pic>
        <p:nvPicPr>
          <p:cNvPr id="15" name="圖片 14" descr="一張含有 電子產品, 電子元件, 電路元件, 被動元件 的圖片&#10;&#10;自動產生的描述">
            <a:extLst>
              <a:ext uri="{FF2B5EF4-FFF2-40B4-BE49-F238E27FC236}">
                <a16:creationId xmlns:a16="http://schemas.microsoft.com/office/drawing/2014/main" id="{8B3A0ACF-822F-6CF2-C2D3-804F75408B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9871" y="3305175"/>
            <a:ext cx="2334630" cy="1800000"/>
          </a:xfrm>
          <a:prstGeom prst="rect">
            <a:avLst/>
          </a:prstGeom>
        </p:spPr>
      </p:pic>
      <p:sp>
        <p:nvSpPr>
          <p:cNvPr id="18" name="投影片編號版面配置區 17">
            <a:extLst>
              <a:ext uri="{FF2B5EF4-FFF2-40B4-BE49-F238E27FC236}">
                <a16:creationId xmlns:a16="http://schemas.microsoft.com/office/drawing/2014/main" id="{6173254D-F849-9B34-F3B7-F2B879610EED}"/>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Tree>
    <p:extLst>
      <p:ext uri="{BB962C8B-B14F-4D97-AF65-F5344CB8AC3E}">
        <p14:creationId xmlns:p14="http://schemas.microsoft.com/office/powerpoint/2010/main" val="2645409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4304653" y="5310044"/>
            <a:ext cx="1082348"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PCA9685</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6990796" y="5310044"/>
            <a:ext cx="825867"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L298N</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驅動模組選擇：</a:t>
            </a:r>
            <a:r>
              <a:rPr lang="en-US" altLang="zh-TW" sz="2400" dirty="0">
                <a:latin typeface="標楷體" panose="03000509000000000000" pitchFamily="65" charset="-120"/>
                <a:ea typeface="標楷體" panose="03000509000000000000" pitchFamily="65" charset="-120"/>
              </a:rPr>
              <a:t>PCA9685</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L298N</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特點：操作電壓範圍廣、適合用於控制馬達</a:t>
            </a:r>
          </a:p>
        </p:txBody>
      </p:sp>
      <p:pic>
        <p:nvPicPr>
          <p:cNvPr id="4" name="圖片 3" descr="一張含有 電子產品, 電路元件, 電子工程, 電子元件 的圖片&#10;&#10;自動產生的描述">
            <a:extLst>
              <a:ext uri="{FF2B5EF4-FFF2-40B4-BE49-F238E27FC236}">
                <a16:creationId xmlns:a16="http://schemas.microsoft.com/office/drawing/2014/main" id="{2E3313D1-7CFF-E9AD-8E61-607CCF170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827" y="3452016"/>
            <a:ext cx="1800000" cy="1800000"/>
          </a:xfrm>
          <a:prstGeom prst="rect">
            <a:avLst/>
          </a:prstGeom>
        </p:spPr>
      </p:pic>
      <p:pic>
        <p:nvPicPr>
          <p:cNvPr id="6" name="圖片 5" descr="一張含有 電路元件, 電子元件, 被動元件, 電子產品 的圖片&#10;&#10;自動產生的描述">
            <a:extLst>
              <a:ext uri="{FF2B5EF4-FFF2-40B4-BE49-F238E27FC236}">
                <a16:creationId xmlns:a16="http://schemas.microsoft.com/office/drawing/2014/main" id="{C5462E53-F260-D667-F061-99F40446C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175" y="3429000"/>
            <a:ext cx="1800000" cy="1800000"/>
          </a:xfrm>
          <a:prstGeom prst="rect">
            <a:avLst/>
          </a:prstGeom>
        </p:spPr>
      </p:pic>
      <p:sp>
        <p:nvSpPr>
          <p:cNvPr id="16" name="投影片編號版面配置區 15">
            <a:extLst>
              <a:ext uri="{FF2B5EF4-FFF2-40B4-BE49-F238E27FC236}">
                <a16:creationId xmlns:a16="http://schemas.microsoft.com/office/drawing/2014/main" id="{6F2F85AF-C198-FAE1-0312-21DE7E978EDD}"/>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Tree>
    <p:extLst>
      <p:ext uri="{BB962C8B-B14F-4D97-AF65-F5344CB8AC3E}">
        <p14:creationId xmlns:p14="http://schemas.microsoft.com/office/powerpoint/2010/main" val="598326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69386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35C208B9-02E0-B9F0-E057-442F9C5ADBED}"/>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運動模擬環境</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33E71E8-198B-CA4C-7B02-705E19EE1F9D}"/>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本專案使用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p:txBody>
      </p:sp>
      <p:pic>
        <p:nvPicPr>
          <p:cNvPr id="4" name="圖片 3">
            <a:extLst>
              <a:ext uri="{FF2B5EF4-FFF2-40B4-BE49-F238E27FC236}">
                <a16:creationId xmlns:a16="http://schemas.microsoft.com/office/drawing/2014/main" id="{D8A82B2D-AB0D-BC96-F82A-763476111D9C}"/>
              </a:ext>
            </a:extLst>
          </p:cNvPr>
          <p:cNvPicPr>
            <a:picLocks noChangeAspect="1"/>
          </p:cNvPicPr>
          <p:nvPr/>
        </p:nvPicPr>
        <p:blipFill>
          <a:blip r:embed="rId4"/>
          <a:stretch>
            <a:fillRect/>
          </a:stretch>
        </p:blipFill>
        <p:spPr>
          <a:xfrm>
            <a:off x="2427695" y="2975819"/>
            <a:ext cx="4381953" cy="3138252"/>
          </a:xfrm>
          <a:prstGeom prst="rect">
            <a:avLst/>
          </a:prstGeom>
        </p:spPr>
      </p:pic>
      <p:pic>
        <p:nvPicPr>
          <p:cNvPr id="5" name="圖片 4">
            <a:extLst>
              <a:ext uri="{FF2B5EF4-FFF2-40B4-BE49-F238E27FC236}">
                <a16:creationId xmlns:a16="http://schemas.microsoft.com/office/drawing/2014/main" id="{75DF4446-397C-5D16-E75B-B1E60CEE0AA7}"/>
              </a:ext>
            </a:extLst>
          </p:cNvPr>
          <p:cNvPicPr>
            <a:picLocks noChangeAspect="1"/>
          </p:cNvPicPr>
          <p:nvPr/>
        </p:nvPicPr>
        <p:blipFill rotWithShape="1">
          <a:blip r:embed="rId5">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7332398" y="2886738"/>
            <a:ext cx="3418112" cy="3227333"/>
          </a:xfrm>
          <a:prstGeom prst="rect">
            <a:avLst/>
          </a:prstGeom>
        </p:spPr>
      </p:pic>
      <p:sp>
        <p:nvSpPr>
          <p:cNvPr id="8" name="投影片編號版面配置區 7">
            <a:extLst>
              <a:ext uri="{FF2B5EF4-FFF2-40B4-BE49-F238E27FC236}">
                <a16:creationId xmlns:a16="http://schemas.microsoft.com/office/drawing/2014/main" id="{8A7D12A2-E81B-4C81-8BEA-861E536C9B04}"/>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EBEB3D7-0706-A02D-49E9-83E8D111722A}"/>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在順向運動學部分，本專案採用了 </a:t>
            </a:r>
            <a:r>
              <a:rPr lang="en-US" altLang="zh-TW" sz="2400" dirty="0">
                <a:latin typeface="標楷體" panose="03000509000000000000" pitchFamily="65" charset="-120"/>
                <a:ea typeface="標楷體" panose="03000509000000000000" pitchFamily="65" charset="-120"/>
              </a:rPr>
              <a:t>Denavit-Hartenberg </a:t>
            </a:r>
            <a:r>
              <a:rPr lang="zh-TW" altLang="en-US" sz="2400" dirty="0">
                <a:latin typeface="標楷體" panose="03000509000000000000" pitchFamily="65" charset="-120"/>
                <a:ea typeface="標楷體" panose="03000509000000000000" pitchFamily="65" charset="-120"/>
              </a:rPr>
              <a:t>方法作為主要的計算方式。這種方法能夠系統地描述和計算機械臂的運動行為。模擬環境中的相關函式可以直接被呼叫，利用即時的機械臂參數來計算操作點的空間座標。</a:t>
            </a:r>
          </a:p>
        </p:txBody>
      </p:sp>
      <p:sp>
        <p:nvSpPr>
          <p:cNvPr id="5" name="投影片編號版面配置區 4">
            <a:extLst>
              <a:ext uri="{FF2B5EF4-FFF2-40B4-BE49-F238E27FC236}">
                <a16:creationId xmlns:a16="http://schemas.microsoft.com/office/drawing/2014/main" id="{5AB2632E-DC78-93B1-12F9-1179BF66B92F}"/>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3" name="圖片 2">
            <a:extLst>
              <a:ext uri="{FF2B5EF4-FFF2-40B4-BE49-F238E27FC236}">
                <a16:creationId xmlns:a16="http://schemas.microsoft.com/office/drawing/2014/main" id="{270D63F8-FA12-F92D-2FE4-29C80D10493D}"/>
              </a:ext>
            </a:extLst>
          </p:cNvPr>
          <p:cNvPicPr>
            <a:picLocks noChangeAspect="1"/>
          </p:cNvPicPr>
          <p:nvPr/>
        </p:nvPicPr>
        <p:blipFill rotWithShape="1">
          <a:blip r:embed="rId4">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4729963" y="2886738"/>
            <a:ext cx="3418112" cy="3227333"/>
          </a:xfrm>
          <a:prstGeom prst="rect">
            <a:avLst/>
          </a:prstGeom>
        </p:spPr>
      </p:pic>
    </p:spTree>
    <p:extLst>
      <p:ext uri="{BB962C8B-B14F-4D97-AF65-F5344CB8AC3E}">
        <p14:creationId xmlns:p14="http://schemas.microsoft.com/office/powerpoint/2010/main" val="239292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482CCBC3-E540-A41F-CCA6-2C5BFD425B84}"/>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在逆向運動學方面，本專案結合了幾何求解法</a:t>
            </a:r>
            <a:r>
              <a:rPr lang="en-US" altLang="zh-TW" sz="2400" dirty="0">
                <a:latin typeface="標楷體" panose="03000509000000000000" pitchFamily="65" charset="-120"/>
                <a:ea typeface="標楷體" panose="03000509000000000000" pitchFamily="65" charset="-120"/>
              </a:rPr>
              <a:t>(Geometric solution approach)</a:t>
            </a:r>
            <a:r>
              <a:rPr lang="zh-TW" altLang="en-US" sz="2400" dirty="0">
                <a:latin typeface="標楷體" panose="03000509000000000000" pitchFamily="65" charset="-120"/>
                <a:ea typeface="標楷體" panose="03000509000000000000" pitchFamily="65" charset="-120"/>
              </a:rPr>
              <a:t>和</a:t>
            </a:r>
            <a:r>
              <a:rPr lang="zh-TW" altLang="fr-FR" sz="2400" dirty="0">
                <a:latin typeface="標楷體" panose="03000509000000000000" pitchFamily="65" charset="-120"/>
                <a:ea typeface="標楷體" panose="03000509000000000000" pitchFamily="65" charset="-120"/>
              </a:rPr>
              <a:t>梯度下降法</a:t>
            </a:r>
            <a:r>
              <a:rPr lang="fr-FR"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來計算。</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幾何求解方法主要用於計算運動模式較為簡單的機械臂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二軸路徑規劃</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，而</a:t>
            </a:r>
            <a:r>
              <a:rPr lang="zh-TW" altLang="fr-FR" sz="2400" dirty="0">
                <a:latin typeface="標楷體" panose="03000509000000000000" pitchFamily="65" charset="-120"/>
                <a:ea typeface="標楷體" panose="03000509000000000000" pitchFamily="65" charset="-120"/>
              </a:rPr>
              <a:t>梯度下降法</a:t>
            </a:r>
            <a:r>
              <a:rPr lang="zh-TW" altLang="en-US" sz="2400" dirty="0">
                <a:latin typeface="標楷體" panose="03000509000000000000" pitchFamily="65" charset="-120"/>
                <a:ea typeface="標楷體" panose="03000509000000000000" pitchFamily="65" charset="-120"/>
              </a:rPr>
              <a:t>則用於運動較為複雜的機械臂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三軸以上的路徑規劃</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a:t>
            </a:r>
          </a:p>
        </p:txBody>
      </p:sp>
      <p:sp>
        <p:nvSpPr>
          <p:cNvPr id="7" name="投影片編號版面配置區 6">
            <a:extLst>
              <a:ext uri="{FF2B5EF4-FFF2-40B4-BE49-F238E27FC236}">
                <a16:creationId xmlns:a16="http://schemas.microsoft.com/office/drawing/2014/main" id="{069930BC-DE39-3BE7-9D03-BECDD2EA36F8}"/>
              </a:ext>
            </a:extLst>
          </p:cNvPr>
          <p:cNvSpPr>
            <a:spLocks noGrp="1"/>
          </p:cNvSpPr>
          <p:nvPr>
            <p:ph type="sldNum" sz="quarter" idx="12"/>
          </p:nvPr>
        </p:nvSpPr>
        <p:spPr/>
        <p:txBody>
          <a:bodyPr/>
          <a:lstStyle/>
          <a:p>
            <a:fld id="{E5C60907-9731-46B4-A33D-FDF5DC3BFF3C}" type="slidenum">
              <a:rPr lang="zh-TW" altLang="en-US" smtClean="0"/>
              <a:t>35</a:t>
            </a:fld>
            <a:endParaRPr lang="zh-TW" altLang="en-US" dirty="0"/>
          </a:p>
        </p:txBody>
      </p:sp>
      <p:pic>
        <p:nvPicPr>
          <p:cNvPr id="4" name="圖片 3">
            <a:extLst>
              <a:ext uri="{FF2B5EF4-FFF2-40B4-BE49-F238E27FC236}">
                <a16:creationId xmlns:a16="http://schemas.microsoft.com/office/drawing/2014/main" id="{F9638D0E-027A-3745-4020-366ADE352E0F}"/>
              </a:ext>
            </a:extLst>
          </p:cNvPr>
          <p:cNvPicPr>
            <a:picLocks noChangeAspect="1"/>
          </p:cNvPicPr>
          <p:nvPr/>
        </p:nvPicPr>
        <p:blipFill rotWithShape="1">
          <a:blip r:embed="rId4">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4729963" y="3429000"/>
            <a:ext cx="3418112" cy="3227333"/>
          </a:xfrm>
          <a:prstGeom prst="rect">
            <a:avLst/>
          </a:prstGeom>
        </p:spPr>
      </p:pic>
    </p:spTree>
    <p:extLst>
      <p:ext uri="{BB962C8B-B14F-4D97-AF65-F5344CB8AC3E}">
        <p14:creationId xmlns:p14="http://schemas.microsoft.com/office/powerpoint/2010/main" val="990332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66E85C96-0BA1-F4AC-FCD0-4195441EC78E}"/>
              </a:ext>
            </a:extLst>
          </p:cNvPr>
          <p:cNvSpPr txBox="1"/>
          <p:nvPr/>
        </p:nvSpPr>
        <p:spPr>
          <a:xfrm>
            <a:off x="699901" y="598723"/>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C6E3176E-AC72-39CC-D4BA-4A8BEFD0BD7E}"/>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Tree>
    <p:extLst>
      <p:ext uri="{BB962C8B-B14F-4D97-AF65-F5344CB8AC3E}">
        <p14:creationId xmlns:p14="http://schemas.microsoft.com/office/powerpoint/2010/main" val="3781727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OpenAI </a:t>
            </a:r>
            <a:r>
              <a:rPr lang="zh-TW" altLang="en-US" sz="3600">
                <a:solidFill>
                  <a:srgbClr val="000000"/>
                </a:solidFill>
                <a:latin typeface="標楷體" panose="03000509000000000000" pitchFamily="65" charset="-120"/>
                <a:ea typeface="標楷體" panose="03000509000000000000" pitchFamily="65" charset="-120"/>
              </a:rPr>
              <a:t>與 </a:t>
            </a:r>
            <a:r>
              <a:rPr lang="en-US" altLang="zh-TW" sz="3600">
                <a:solidFill>
                  <a:srgbClr val="000000"/>
                </a:solidFill>
                <a:latin typeface="標楷體" panose="03000509000000000000" pitchFamily="65" charset="-120"/>
                <a:ea typeface="標楷體" panose="03000509000000000000" pitchFamily="65" charset="-120"/>
              </a:rPr>
              <a:t>GPT </a:t>
            </a:r>
            <a:r>
              <a:rPr lang="zh-TW" altLang="en-US" sz="3600">
                <a:solidFill>
                  <a:srgbClr val="000000"/>
                </a:solidFill>
                <a:latin typeface="標楷體" panose="03000509000000000000" pitchFamily="65" charset="-120"/>
                <a:ea typeface="標楷體" panose="03000509000000000000" pitchFamily="65" charset="-120"/>
              </a:rPr>
              <a:t>模型</a:t>
            </a:r>
          </a:p>
        </p:txBody>
      </p:sp>
      <p:sp>
        <p:nvSpPr>
          <p:cNvPr id="2" name="文字方塊 1">
            <a:extLst>
              <a:ext uri="{FF2B5EF4-FFF2-40B4-BE49-F238E27FC236}">
                <a16:creationId xmlns:a16="http://schemas.microsoft.com/office/drawing/2014/main" id="{56F1102F-8480-6B05-177D-892532C8F23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本實驗使用的大型語言模型為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所推出的</a:t>
            </a:r>
            <a:r>
              <a:rPr lang="en-US" altLang="zh-TW" sz="2400" dirty="0">
                <a:latin typeface="標楷體" panose="03000509000000000000" pitchFamily="65" charset="-120"/>
                <a:ea typeface="標楷體" panose="03000509000000000000" pitchFamily="65" charset="-120"/>
              </a:rPr>
              <a:t>Generative Pre-trained Transformer(GPT)</a:t>
            </a:r>
            <a:r>
              <a:rPr lang="zh-TW" altLang="en-US" sz="2400" dirty="0">
                <a:latin typeface="標楷體" panose="03000509000000000000" pitchFamily="65" charset="-120"/>
                <a:ea typeface="標楷體" panose="03000509000000000000" pitchFamily="65" charset="-120"/>
              </a:rPr>
              <a:t>模型，</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模型是一種基於</a:t>
            </a:r>
            <a:r>
              <a:rPr lang="en-US" altLang="zh-TW" sz="2400" dirty="0">
                <a:latin typeface="標楷體" panose="03000509000000000000" pitchFamily="65" charset="-120"/>
                <a:ea typeface="標楷體" panose="03000509000000000000" pitchFamily="65" charset="-120"/>
              </a:rPr>
              <a:t>Transformer</a:t>
            </a:r>
            <a:r>
              <a:rPr lang="zh-TW" altLang="en-US" sz="2400" dirty="0">
                <a:latin typeface="標楷體" panose="03000509000000000000" pitchFamily="65" charset="-120"/>
                <a:ea typeface="標楷體" panose="03000509000000000000" pitchFamily="65" charset="-120"/>
              </a:rPr>
              <a:t>架構的生成式預訓練模型，用於應對自然語言處理相關的任務。</a:t>
            </a:r>
          </a:p>
        </p:txBody>
      </p:sp>
      <p:pic>
        <p:nvPicPr>
          <p:cNvPr id="4" name="圖形 3">
            <a:extLst>
              <a:ext uri="{FF2B5EF4-FFF2-40B4-BE49-F238E27FC236}">
                <a16:creationId xmlns:a16="http://schemas.microsoft.com/office/drawing/2014/main" id="{2FF8A94A-6675-61B8-FBFD-2F07BAB754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1709" y="3810985"/>
            <a:ext cx="4354116" cy="1180777"/>
          </a:xfrm>
          <a:prstGeom prst="rect">
            <a:avLst/>
          </a:prstGeom>
        </p:spPr>
      </p:pic>
      <p:sp>
        <p:nvSpPr>
          <p:cNvPr id="7" name="投影片編號版面配置區 6">
            <a:extLst>
              <a:ext uri="{FF2B5EF4-FFF2-40B4-BE49-F238E27FC236}">
                <a16:creationId xmlns:a16="http://schemas.microsoft.com/office/drawing/2014/main" id="{99F6550C-4793-3AB1-4BB6-358ABB0D399D}"/>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Tree>
    <p:extLst>
      <p:ext uri="{BB962C8B-B14F-4D97-AF65-F5344CB8AC3E}">
        <p14:creationId xmlns:p14="http://schemas.microsoft.com/office/powerpoint/2010/main" val="243467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註冊與獲取密鑰：在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的官方網站上註冊一個帳號，並建立一個 </a:t>
            </a:r>
            <a:r>
              <a:rPr lang="en-US" altLang="zh-TW" sz="2400" dirty="0">
                <a:latin typeface="標楷體" panose="03000509000000000000" pitchFamily="65" charset="-120"/>
                <a:ea typeface="標楷體" panose="03000509000000000000" pitchFamily="65" charset="-120"/>
              </a:rPr>
              <a:t>API </a:t>
            </a:r>
            <a:r>
              <a:rPr lang="zh-TW" altLang="en-US" sz="2400" dirty="0">
                <a:latin typeface="標楷體" panose="03000509000000000000" pitchFamily="65" charset="-120"/>
                <a:ea typeface="標楷體" panose="03000509000000000000" pitchFamily="65" charset="-120"/>
              </a:rPr>
              <a:t>密鑰。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安裝必要的函式庫：本實驗使用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作為開發語言，所以需要在開發環境中安裝對應版本的函式庫。</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在程式中設置密鑰：在程式碼中設定建立好的密鑰，以供官方伺服器驗證。</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發送請求與處理回應：接下來即可向伺服器發送請求，並處理文本回應。</a:t>
            </a:r>
          </a:p>
        </p:txBody>
      </p:sp>
      <p:sp>
        <p:nvSpPr>
          <p:cNvPr id="5" name="投影片編號版面配置區 4">
            <a:extLst>
              <a:ext uri="{FF2B5EF4-FFF2-40B4-BE49-F238E27FC236}">
                <a16:creationId xmlns:a16="http://schemas.microsoft.com/office/drawing/2014/main" id="{267713EA-D16D-6C04-BA32-89181B233ECC}"/>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Tree>
    <p:extLst>
      <p:ext uri="{BB962C8B-B14F-4D97-AF65-F5344CB8AC3E}">
        <p14:creationId xmlns:p14="http://schemas.microsoft.com/office/powerpoint/2010/main" val="1829547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在對 </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模型下達指令時，需要將預計上傳的文字資訊封裝成特定格式</a:t>
            </a:r>
          </a:p>
        </p:txBody>
      </p:sp>
      <p:pic>
        <p:nvPicPr>
          <p:cNvPr id="6" name="圖片 5">
            <a:extLst>
              <a:ext uri="{FF2B5EF4-FFF2-40B4-BE49-F238E27FC236}">
                <a16:creationId xmlns:a16="http://schemas.microsoft.com/office/drawing/2014/main" id="{CB418BF2-38BE-80E4-C20B-A1D34B24B43C}"/>
              </a:ext>
            </a:extLst>
          </p:cNvPr>
          <p:cNvPicPr>
            <a:picLocks noChangeAspect="1"/>
          </p:cNvPicPr>
          <p:nvPr/>
        </p:nvPicPr>
        <p:blipFill>
          <a:blip r:embed="rId4"/>
          <a:stretch>
            <a:fillRect/>
          </a:stretch>
        </p:blipFill>
        <p:spPr>
          <a:xfrm>
            <a:off x="1694970" y="2599481"/>
            <a:ext cx="4381980" cy="2172782"/>
          </a:xfrm>
          <a:prstGeom prst="rect">
            <a:avLst/>
          </a:prstGeom>
        </p:spPr>
      </p:pic>
      <p:pic>
        <p:nvPicPr>
          <p:cNvPr id="8" name="圖片 7">
            <a:extLst>
              <a:ext uri="{FF2B5EF4-FFF2-40B4-BE49-F238E27FC236}">
                <a16:creationId xmlns:a16="http://schemas.microsoft.com/office/drawing/2014/main" id="{EE092710-7559-9E28-86D4-BA87B0FF9D6E}"/>
              </a:ext>
            </a:extLst>
          </p:cNvPr>
          <p:cNvPicPr>
            <a:picLocks noChangeAspect="1"/>
          </p:cNvPicPr>
          <p:nvPr/>
        </p:nvPicPr>
        <p:blipFill>
          <a:blip r:embed="rId5"/>
          <a:stretch>
            <a:fillRect/>
          </a:stretch>
        </p:blipFill>
        <p:spPr>
          <a:xfrm>
            <a:off x="6924671" y="2515003"/>
            <a:ext cx="3572359" cy="2257260"/>
          </a:xfrm>
          <a:prstGeom prst="rect">
            <a:avLst/>
          </a:prstGeom>
        </p:spPr>
      </p:pic>
      <p:sp>
        <p:nvSpPr>
          <p:cNvPr id="9" name="文字方塊 8">
            <a:extLst>
              <a:ext uri="{FF2B5EF4-FFF2-40B4-BE49-F238E27FC236}">
                <a16:creationId xmlns:a16="http://schemas.microsoft.com/office/drawing/2014/main" id="{D4E796D2-7653-D830-AB56-12F8960EBFB6}"/>
              </a:ext>
            </a:extLst>
          </p:cNvPr>
          <p:cNvSpPr txBox="1"/>
          <p:nvPr/>
        </p:nvSpPr>
        <p:spPr>
          <a:xfrm>
            <a:off x="2780653" y="4851662"/>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JSON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E2330217-7B0F-7319-1420-6598C5EC88AC}"/>
              </a:ext>
            </a:extLst>
          </p:cNvPr>
          <p:cNvSpPr txBox="1"/>
          <p:nvPr/>
        </p:nvSpPr>
        <p:spPr>
          <a:xfrm>
            <a:off x="7746483" y="4772263"/>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HTTP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4" name="投影片編號版面配置區 13">
            <a:extLst>
              <a:ext uri="{FF2B5EF4-FFF2-40B4-BE49-F238E27FC236}">
                <a16:creationId xmlns:a16="http://schemas.microsoft.com/office/drawing/2014/main" id="{5B703502-26B2-DA3D-4237-82AFF4597948}"/>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Tree>
    <p:extLst>
      <p:ext uri="{BB962C8B-B14F-4D97-AF65-F5344CB8AC3E}">
        <p14:creationId xmlns:p14="http://schemas.microsoft.com/office/powerpoint/2010/main" val="3778216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在現今蓬勃發展的人工智慧領域中，隨著</a:t>
            </a:r>
            <a:r>
              <a:rPr lang="zh-TW" altLang="en-US" sz="2400" u="sng" dirty="0">
                <a:latin typeface="標楷體" panose="03000509000000000000" pitchFamily="65" charset="-120"/>
                <a:ea typeface="標楷體" panose="03000509000000000000" pitchFamily="65" charset="-120"/>
              </a:rPr>
              <a:t>高效能運算技術 </a:t>
            </a:r>
            <a:r>
              <a:rPr lang="en-US" altLang="zh-TW" sz="2400" u="sng" dirty="0">
                <a:latin typeface="標楷體" panose="03000509000000000000" pitchFamily="65" charset="-120"/>
                <a:ea typeface="標楷體" panose="03000509000000000000" pitchFamily="65" charset="-120"/>
              </a:rPr>
              <a:t>(High</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Performance Computing, HPC)</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的快速發展，許多</a:t>
            </a:r>
            <a:r>
              <a:rPr lang="zh-TW" altLang="en-US" sz="2400" u="sng" dirty="0">
                <a:latin typeface="標楷體" panose="03000509000000000000" pitchFamily="65" charset="-120"/>
                <a:ea typeface="標楷體" panose="03000509000000000000" pitchFamily="65" charset="-120"/>
              </a:rPr>
              <a:t>大型語言模型（</a:t>
            </a:r>
            <a:r>
              <a:rPr lang="en-US" altLang="zh-TW" sz="2400" u="sng" dirty="0">
                <a:latin typeface="標楷體" panose="03000509000000000000" pitchFamily="65" charset="-120"/>
                <a:ea typeface="標楷體" panose="03000509000000000000" pitchFamily="65" charset="-120"/>
              </a:rPr>
              <a:t>Large</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Language Model, LLM</a:t>
            </a:r>
            <a:r>
              <a:rPr lang="zh-TW" altLang="en-US" sz="2400" u="sng"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的問世，至今已經深刻改變了我們對於人工智慧認知。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對於這些模型的需求不斷增長，也促使了各大科技公司不斷投入資源，提供更加強大且多樣化的大型語言模型，使的人工智慧發展方向更加明朗。</a:t>
            </a:r>
          </a:p>
        </p:txBody>
      </p:sp>
      <p:sp>
        <p:nvSpPr>
          <p:cNvPr id="5" name="投影片編號版面配置區 4">
            <a:extLst>
              <a:ext uri="{FF2B5EF4-FFF2-40B4-BE49-F238E27FC236}">
                <a16:creationId xmlns:a16="http://schemas.microsoft.com/office/drawing/2014/main" id="{1F5EC4BA-F789-ED79-9877-E56824523891}"/>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a:t>
            </a:r>
            <a:r>
              <a:rPr lang="zh-TW" altLang="en-US" sz="2400" dirty="0">
                <a:latin typeface="標楷體" panose="03000509000000000000" pitchFamily="65" charset="-120"/>
                <a:ea typeface="標楷體" panose="03000509000000000000" pitchFamily="65" charset="-120"/>
              </a:rPr>
              <a:t>指定使用的</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模型，例如 </a:t>
            </a:r>
            <a:r>
              <a:rPr lang="en-US" altLang="zh-TW" sz="2400" dirty="0">
                <a:latin typeface="標楷體" panose="03000509000000000000" pitchFamily="65" charset="-120"/>
                <a:ea typeface="標楷體" panose="03000509000000000000" pitchFamily="65" charset="-120"/>
              </a:rPr>
              <a:t>text-davinci-004</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GPT-3.5 </a:t>
            </a:r>
            <a:r>
              <a:rPr lang="zh-TW" altLang="en-US" sz="2400" dirty="0">
                <a:latin typeface="標楷體" panose="03000509000000000000" pitchFamily="65" charset="-120"/>
                <a:ea typeface="標楷體" panose="03000509000000000000" pitchFamily="65" charset="-120"/>
              </a:rPr>
              <a:t>等。</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r>
              <a:rPr lang="zh-TW" altLang="en-US" sz="2400" dirty="0">
                <a:latin typeface="標楷體" panose="03000509000000000000" pitchFamily="65" charset="-120"/>
                <a:ea typeface="標楷體" panose="03000509000000000000" pitchFamily="65" charset="-120"/>
              </a:rPr>
              <a:t>下達的指令。</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回傳文字的最大長度。</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a:t>
            </a:r>
            <a:r>
              <a:rPr lang="zh-TW" altLang="en-US" sz="2400" dirty="0">
                <a:latin typeface="標楷體" panose="03000509000000000000" pitchFamily="65" charset="-120"/>
                <a:ea typeface="標楷體" panose="03000509000000000000" pitchFamily="65" charset="-120"/>
              </a:rPr>
              <a:t>控制生成文字的隨機性。此值越高會生成更具創造性的文字，反之值越低則生成越保守的文字。</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取樣方法，決定生成文本的多樣性。</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a:t>
            </a:r>
            <a:r>
              <a:rPr lang="zh-TW" altLang="en-US" sz="2400" dirty="0">
                <a:latin typeface="標楷體" panose="03000509000000000000" pitchFamily="65" charset="-120"/>
                <a:ea typeface="標楷體" panose="03000509000000000000" pitchFamily="65" charset="-120"/>
              </a:rPr>
              <a:t>回傳生成文章的數量。</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a:t>
            </a:r>
            <a:r>
              <a:rPr lang="zh-TW" altLang="en-US" sz="2400" dirty="0">
                <a:latin typeface="標楷體" panose="03000509000000000000" pitchFamily="65" charset="-120"/>
                <a:ea typeface="標楷體" panose="03000509000000000000" pitchFamily="65" charset="-120"/>
              </a:rPr>
              <a:t>用於指定生成文字停止的條件，可設定為空值。</a:t>
            </a: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Tree>
    <p:extLst>
      <p:ext uri="{BB962C8B-B14F-4D97-AF65-F5344CB8AC3E}">
        <p14:creationId xmlns:p14="http://schemas.microsoft.com/office/powerpoint/2010/main" val="499406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2677656"/>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GPT-3.5 Turbo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1024</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0.7</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1.0</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1</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null</a:t>
            </a:r>
            <a:endParaRPr lang="zh-TW" altLang="en-US"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Tree>
    <p:extLst>
      <p:ext uri="{BB962C8B-B14F-4D97-AF65-F5344CB8AC3E}">
        <p14:creationId xmlns:p14="http://schemas.microsoft.com/office/powerpoint/2010/main" val="3689952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FEAEE2EB-E6ED-4CB7-4C40-6522CDE9F57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79AE06D-3588-4144-9C50-10B616D7D1DE}"/>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Tree>
    <p:extLst>
      <p:ext uri="{BB962C8B-B14F-4D97-AF65-F5344CB8AC3E}">
        <p14:creationId xmlns:p14="http://schemas.microsoft.com/office/powerpoint/2010/main" val="27462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975" y="1502227"/>
            <a:ext cx="7242050" cy="4114802"/>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Tree>
    <p:extLst>
      <p:ext uri="{BB962C8B-B14F-4D97-AF65-F5344CB8AC3E}">
        <p14:creationId xmlns:p14="http://schemas.microsoft.com/office/powerpoint/2010/main" val="2267930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491" y="697358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1976437"/>
            <a:ext cx="5113020" cy="2905125"/>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Tree>
    <p:extLst>
      <p:ext uri="{BB962C8B-B14F-4D97-AF65-F5344CB8AC3E}">
        <p14:creationId xmlns:p14="http://schemas.microsoft.com/office/powerpoint/2010/main" val="2440590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491" y="200153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2995613"/>
            <a:ext cx="5113020" cy="2905125"/>
          </a:xfrm>
          <a:prstGeom prst="rect">
            <a:avLst/>
          </a:prstGeom>
        </p:spPr>
      </p:pic>
      <p:sp>
        <p:nvSpPr>
          <p:cNvPr id="7" name="投影片編號版面配置區 6">
            <a:extLst>
              <a:ext uri="{FF2B5EF4-FFF2-40B4-BE49-F238E27FC236}">
                <a16:creationId xmlns:a16="http://schemas.microsoft.com/office/drawing/2014/main" id="{1BED7AD8-1108-65B8-B9BE-3A1BC4F24772}"/>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Tree>
    <p:extLst>
      <p:ext uri="{BB962C8B-B14F-4D97-AF65-F5344CB8AC3E}">
        <p14:creationId xmlns:p14="http://schemas.microsoft.com/office/powerpoint/2010/main" val="3008024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10" name="文字方塊 9">
            <a:extLst>
              <a:ext uri="{FF2B5EF4-FFF2-40B4-BE49-F238E27FC236}">
                <a16:creationId xmlns:a16="http://schemas.microsoft.com/office/drawing/2014/main" id="{B5417BF8-213C-2766-A2E7-8C350A625DF6}"/>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65351234-412B-56FF-1A96-FAB37DD3BD7D}"/>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Tree>
    <p:extLst>
      <p:ext uri="{BB962C8B-B14F-4D97-AF65-F5344CB8AC3E}">
        <p14:creationId xmlns:p14="http://schemas.microsoft.com/office/powerpoint/2010/main" val="2750102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8343049-F821-C683-701E-852E1B96140C}"/>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A78CEEF-A23A-6D0C-3A92-9F0CC321E1C4}"/>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Tree>
    <p:extLst>
      <p:ext uri="{BB962C8B-B14F-4D97-AF65-F5344CB8AC3E}">
        <p14:creationId xmlns:p14="http://schemas.microsoft.com/office/powerpoint/2010/main" val="177416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1671869015"/>
                  </p:ext>
                </p:extLst>
              </p:nvPr>
            </p:nvGraphicFramePr>
            <p:xfrm>
              <a:off x="3381373" y="1150961"/>
              <a:ext cx="5429254" cy="4702986"/>
            </p:xfrm>
            <a:graphic>
              <a:graphicData uri="http://schemas.microsoft.com/office/drawing/2017/model3d">
                <am3d:model3d r:embed="rId4">
                  <am3d:spPr>
                    <a:xfrm>
                      <a:off x="0" y="0"/>
                      <a:ext cx="5429254" cy="4702986"/>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y="16200000"/>
                    <am3d:postTrans dx="0" dy="0" dz="0"/>
                  </am3d:trans>
                  <am3d:raster rName="Office3DRenderer" rVer="16.0.8326">
                    <am3d:blip r:embed="rId5"/>
                  </am3d:raster>
                  <am3d:objViewport viewportSz="80429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5"/>
              <a:stretch>
                <a:fillRect/>
              </a:stretch>
            </p:blipFill>
            <p:spPr>
              <a:xfrm>
                <a:off x="3381373" y="1150961"/>
                <a:ext cx="5429254" cy="4702986"/>
              </a:xfrm>
              <a:prstGeom prst="rect">
                <a:avLst/>
              </a:prstGeom>
            </p:spPr>
          </p:pic>
        </mc:Fallback>
      </mc:AlternateContent>
      <p:sp>
        <p:nvSpPr>
          <p:cNvPr id="17" name="投影片編號版面配置區 16">
            <a:extLst>
              <a:ext uri="{FF2B5EF4-FFF2-40B4-BE49-F238E27FC236}">
                <a16:creationId xmlns:a16="http://schemas.microsoft.com/office/drawing/2014/main" id="{93231A47-D42A-3EDF-2717-2F56E8D700DA}"/>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Tree>
    <p:extLst>
      <p:ext uri="{BB962C8B-B14F-4D97-AF65-F5344CB8AC3E}">
        <p14:creationId xmlns:p14="http://schemas.microsoft.com/office/powerpoint/2010/main" val="448597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406474746"/>
                  </p:ext>
                </p:extLst>
              </p:nvPr>
            </p:nvGraphicFramePr>
            <p:xfrm>
              <a:off x="2749834" y="842095"/>
              <a:ext cx="5301681" cy="5320717"/>
            </p:xfrm>
            <a:graphic>
              <a:graphicData uri="http://schemas.microsoft.com/office/drawing/2017/model3d">
                <am3d:model3d r:embed="rId4">
                  <am3d:spPr>
                    <a:xfrm>
                      <a:off x="0" y="0"/>
                      <a:ext cx="5301681" cy="5320717"/>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x="10393041" ay="3382621" az="10460648"/>
                    <am3d:postTrans dx="0" dy="0" dz="0"/>
                  </am3d:trans>
                  <am3d:raster rName="Office3DRenderer" rVer="16.0.8326">
                    <am3d:blip r:embed="rId5"/>
                  </am3d:raster>
                  <am3d:objViewport viewportSz="8042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5"/>
              <a:stretch>
                <a:fillRect/>
              </a:stretch>
            </p:blipFill>
            <p:spPr>
              <a:xfrm>
                <a:off x="2749834" y="842095"/>
                <a:ext cx="5301681" cy="5320717"/>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DCF851C6-A90D-CA7E-507B-E7218CA82D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5" name="圖片 4" descr="一張含有 纜線 的圖片&#10;&#10;自動產生的描述">
            <a:extLst>
              <a:ext uri="{FF2B5EF4-FFF2-40B4-BE49-F238E27FC236}">
                <a16:creationId xmlns:a16="http://schemas.microsoft.com/office/drawing/2014/main" id="{3C68431F-CEA5-28E6-B79F-BEA51A4B3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2923" y="973347"/>
            <a:ext cx="1443499" cy="1443499"/>
          </a:xfrm>
          <a:prstGeom prst="rect">
            <a:avLst/>
          </a:prstGeom>
        </p:spPr>
      </p:pic>
      <p:cxnSp>
        <p:nvCxnSpPr>
          <p:cNvPr id="7" name="直線接點 6">
            <a:extLst>
              <a:ext uri="{FF2B5EF4-FFF2-40B4-BE49-F238E27FC236}">
                <a16:creationId xmlns:a16="http://schemas.microsoft.com/office/drawing/2014/main" id="{453A88A2-F683-09D2-5AF8-58D9AA0CF0EE}"/>
              </a:ext>
            </a:extLst>
          </p:cNvPr>
          <p:cNvCxnSpPr>
            <a:cxnSpLocks/>
          </p:cNvCxnSpPr>
          <p:nvPr/>
        </p:nvCxnSpPr>
        <p:spPr>
          <a:xfrm flipH="1" flipV="1">
            <a:off x="6096000" y="1733550"/>
            <a:ext cx="2028619" cy="18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線接點 9">
            <a:extLst>
              <a:ext uri="{FF2B5EF4-FFF2-40B4-BE49-F238E27FC236}">
                <a16:creationId xmlns:a16="http://schemas.microsoft.com/office/drawing/2014/main" id="{5843B5D7-BEE0-B55B-747E-A84B35072F6E}"/>
              </a:ext>
            </a:extLst>
          </p:cNvPr>
          <p:cNvCxnSpPr>
            <a:cxnSpLocks/>
          </p:cNvCxnSpPr>
          <p:nvPr/>
        </p:nvCxnSpPr>
        <p:spPr>
          <a:xfrm flipH="1">
            <a:off x="5791200" y="1915909"/>
            <a:ext cx="2333419" cy="684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376F401-9958-16F0-3F4D-286B41E4C5EE}"/>
              </a:ext>
            </a:extLst>
          </p:cNvPr>
          <p:cNvCxnSpPr>
            <a:cxnSpLocks/>
          </p:cNvCxnSpPr>
          <p:nvPr/>
        </p:nvCxnSpPr>
        <p:spPr>
          <a:xfrm flipH="1">
            <a:off x="7171123" y="1915909"/>
            <a:ext cx="953496" cy="8724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A726E20B-20FB-47C7-207D-D7ADB8719883}"/>
              </a:ext>
            </a:extLst>
          </p:cNvPr>
          <p:cNvCxnSpPr>
            <a:cxnSpLocks/>
          </p:cNvCxnSpPr>
          <p:nvPr/>
        </p:nvCxnSpPr>
        <p:spPr>
          <a:xfrm flipH="1" flipV="1">
            <a:off x="6643503" y="4257892"/>
            <a:ext cx="1084266" cy="1882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15DA8326-6E9D-B984-B441-D5B9FA0C2331}"/>
              </a:ext>
            </a:extLst>
          </p:cNvPr>
          <p:cNvCxnSpPr>
            <a:cxnSpLocks/>
          </p:cNvCxnSpPr>
          <p:nvPr/>
        </p:nvCxnSpPr>
        <p:spPr>
          <a:xfrm flipH="1">
            <a:off x="6643503" y="4446111"/>
            <a:ext cx="1084266" cy="540483"/>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圖片 23" descr="一張含有 電子元件, 電路元件, 電子工程, 電子產品 的圖片&#10;&#10;自動產生的描述">
            <a:extLst>
              <a:ext uri="{FF2B5EF4-FFF2-40B4-BE49-F238E27FC236}">
                <a16:creationId xmlns:a16="http://schemas.microsoft.com/office/drawing/2014/main" id="{16B1323D-87CA-6A3A-2316-55D1016E75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9150" y="2416846"/>
            <a:ext cx="1513843" cy="1513843"/>
          </a:xfrm>
          <a:prstGeom prst="rect">
            <a:avLst/>
          </a:prstGeom>
        </p:spPr>
      </p:pic>
      <p:sp>
        <p:nvSpPr>
          <p:cNvPr id="27" name="投影片編號版面配置區 26">
            <a:extLst>
              <a:ext uri="{FF2B5EF4-FFF2-40B4-BE49-F238E27FC236}">
                <a16:creationId xmlns:a16="http://schemas.microsoft.com/office/drawing/2014/main" id="{50744EE8-C893-AF67-FE6F-A70BA9F44427}"/>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2" name="文字方塊 1">
            <a:extLst>
              <a:ext uri="{FF2B5EF4-FFF2-40B4-BE49-F238E27FC236}">
                <a16:creationId xmlns:a16="http://schemas.microsoft.com/office/drawing/2014/main" id="{5A32CC8F-9354-B358-C42B-A85BFF1EE8A8}"/>
              </a:ext>
            </a:extLst>
          </p:cNvPr>
          <p:cNvSpPr txBox="1"/>
          <p:nvPr/>
        </p:nvSpPr>
        <p:spPr>
          <a:xfrm>
            <a:off x="8531603" y="2237294"/>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7" name="文字方塊 16">
            <a:extLst>
              <a:ext uri="{FF2B5EF4-FFF2-40B4-BE49-F238E27FC236}">
                <a16:creationId xmlns:a16="http://schemas.microsoft.com/office/drawing/2014/main" id="{0A7874FA-C359-8815-A2D2-8630211E2EA4}"/>
              </a:ext>
            </a:extLst>
          </p:cNvPr>
          <p:cNvSpPr txBox="1"/>
          <p:nvPr/>
        </p:nvSpPr>
        <p:spPr>
          <a:xfrm>
            <a:off x="8182789" y="4986594"/>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19" name="文字方塊 18">
            <a:extLst>
              <a:ext uri="{FF2B5EF4-FFF2-40B4-BE49-F238E27FC236}">
                <a16:creationId xmlns:a16="http://schemas.microsoft.com/office/drawing/2014/main" id="{A458BD49-AE7F-A090-D832-474DA3F939FC}"/>
              </a:ext>
            </a:extLst>
          </p:cNvPr>
          <p:cNvSpPr txBox="1"/>
          <p:nvPr/>
        </p:nvSpPr>
        <p:spPr>
          <a:xfrm>
            <a:off x="9777443" y="3659194"/>
            <a:ext cx="1826141"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 ESP32-S3-Devkit</a:t>
            </a:r>
            <a:endParaRPr lang="en-US" altLang="zh-TW" sz="16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4795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目前許多研究集中於微調大型語言模型本身，以提升其在各個任務中的準確度與效能。</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本研究看到了大型語言模型在自動程式碼生成 </a:t>
            </a:r>
            <a:r>
              <a:rPr lang="en-US" altLang="zh-TW" sz="2400" dirty="0">
                <a:latin typeface="標楷體" panose="03000509000000000000" pitchFamily="65" charset="-120"/>
                <a:ea typeface="標楷體" panose="03000509000000000000" pitchFamily="65" charset="-120"/>
              </a:rPr>
              <a:t>(Code </a:t>
            </a:r>
            <a:r>
              <a:rPr lang="en-US" altLang="zh-TW" sz="2400" dirty="0" err="1">
                <a:latin typeface="標楷體" panose="03000509000000000000" pitchFamily="65" charset="-120"/>
                <a:ea typeface="標楷體" panose="03000509000000000000" pitchFamily="65" charset="-120"/>
              </a:rPr>
              <a:t>Generation</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領域的可能性，希望以此為出發點，讓使用者說出的自然語言指令透過語言模型轉換為程式碼，進而去控制其他硬體設備，使得使用者能夠以更加直觀和自然的方式與機器進行互動。</a:t>
            </a:r>
          </a:p>
        </p:txBody>
      </p:sp>
      <p:sp>
        <p:nvSpPr>
          <p:cNvPr id="5" name="投影片編號版面配置區 4">
            <a:extLst>
              <a:ext uri="{FF2B5EF4-FFF2-40B4-BE49-F238E27FC236}">
                <a16:creationId xmlns:a16="http://schemas.microsoft.com/office/drawing/2014/main" id="{1AC422ED-DD4A-1E88-E3CC-953D1F62E586}"/>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688371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2" name="文字方塊 1">
            <a:extLst>
              <a:ext uri="{FF2B5EF4-FFF2-40B4-BE49-F238E27FC236}">
                <a16:creationId xmlns:a16="http://schemas.microsoft.com/office/drawing/2014/main" id="{67871008-ACF8-DB59-E61A-7C5BE2C73CB4}"/>
              </a:ext>
            </a:extLst>
          </p:cNvPr>
          <p:cNvSpPr txBox="1"/>
          <p:nvPr/>
        </p:nvSpPr>
        <p:spPr>
          <a:xfrm>
            <a:off x="1241465" y="1582059"/>
            <a:ext cx="10398086"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目標是讓機械臂能夠成功夾取特定物體，並放置於指定位置。這個過程涉及機械臂路徑的規劃和精確的抓取動作。</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為了實現這一目標，我們撰寫了一個簡易的路徑規劃程式，利用語言模型在填空方面的優勢，使其生成和編輯機械臂的運動指令。</a:t>
            </a:r>
          </a:p>
        </p:txBody>
      </p:sp>
      <p:pic>
        <p:nvPicPr>
          <p:cNvPr id="4" name="圖片 3">
            <a:extLst>
              <a:ext uri="{FF2B5EF4-FFF2-40B4-BE49-F238E27FC236}">
                <a16:creationId xmlns:a16="http://schemas.microsoft.com/office/drawing/2014/main" id="{8063FD2C-2C6A-AB03-951F-1F1F00D55F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71469" y="3151719"/>
            <a:ext cx="5449060" cy="3277057"/>
          </a:xfrm>
          <a:prstGeom prst="rect">
            <a:avLst/>
          </a:prstGeom>
        </p:spPr>
      </p:pic>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50</a:t>
            </a:fld>
            <a:endParaRPr lang="zh-TW" altLang="en-US" dirty="0"/>
          </a:p>
        </p:txBody>
      </p:sp>
      <p:sp>
        <p:nvSpPr>
          <p:cNvPr id="5" name="右大括弧 4">
            <a:extLst>
              <a:ext uri="{FF2B5EF4-FFF2-40B4-BE49-F238E27FC236}">
                <a16:creationId xmlns:a16="http://schemas.microsoft.com/office/drawing/2014/main" id="{3E932011-1B66-CE52-9C75-89400D53799F}"/>
              </a:ext>
            </a:extLst>
          </p:cNvPr>
          <p:cNvSpPr/>
          <p:nvPr/>
        </p:nvSpPr>
        <p:spPr>
          <a:xfrm>
            <a:off x="8305800" y="4311650"/>
            <a:ext cx="177799" cy="641350"/>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879FBC9-38B0-F911-D020-99851E2AE51B}"/>
              </a:ext>
            </a:extLst>
          </p:cNvPr>
          <p:cNvSpPr txBox="1"/>
          <p:nvPr/>
        </p:nvSpPr>
        <p:spPr>
          <a:xfrm>
            <a:off x="8483599" y="4447659"/>
            <a:ext cx="3300904" cy="369332"/>
          </a:xfrm>
          <a:prstGeom prst="rect">
            <a:avLst/>
          </a:prstGeom>
          <a:solidFill>
            <a:schemeClr val="bg1"/>
          </a:solidFill>
          <a:effectLst>
            <a:softEdge rad="63500"/>
          </a:effectLst>
        </p:spPr>
        <p:txBody>
          <a:bodyPr wrap="none" rtlCol="0">
            <a:spAutoFit/>
          </a:bodyPr>
          <a:lstStyle/>
          <a:p>
            <a:r>
              <a:rPr lang="en-US" altLang="zh-TW" dirty="0">
                <a:latin typeface="標楷體" panose="03000509000000000000" pitchFamily="65" charset="-120"/>
                <a:ea typeface="標楷體" panose="03000509000000000000" pitchFamily="65" charset="-120"/>
              </a:rPr>
              <a:t>LLM</a:t>
            </a:r>
            <a:r>
              <a:rPr lang="zh-TW" altLang="en-US" dirty="0">
                <a:latin typeface="標楷體" panose="03000509000000000000" pitchFamily="65" charset="-120"/>
                <a:ea typeface="標楷體" panose="03000509000000000000" pitchFamily="65" charset="-120"/>
              </a:rPr>
              <a:t>填空部分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機械臂路徑規劃</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8" name="右大括弧 7">
            <a:extLst>
              <a:ext uri="{FF2B5EF4-FFF2-40B4-BE49-F238E27FC236}">
                <a16:creationId xmlns:a16="http://schemas.microsoft.com/office/drawing/2014/main" id="{B758E44B-652A-4731-43C2-797BDDAA0C64}"/>
              </a:ext>
            </a:extLst>
          </p:cNvPr>
          <p:cNvSpPr/>
          <p:nvPr/>
        </p:nvSpPr>
        <p:spPr>
          <a:xfrm>
            <a:off x="7315199" y="3429000"/>
            <a:ext cx="176567" cy="705678"/>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3ABADB7B-1D50-E565-2463-8541942A0D01}"/>
              </a:ext>
            </a:extLst>
          </p:cNvPr>
          <p:cNvSpPr txBox="1"/>
          <p:nvPr/>
        </p:nvSpPr>
        <p:spPr>
          <a:xfrm>
            <a:off x="7491766" y="3575507"/>
            <a:ext cx="2262158"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運動學模擬環境程式</a:t>
            </a:r>
          </a:p>
        </p:txBody>
      </p:sp>
      <p:sp>
        <p:nvSpPr>
          <p:cNvPr id="11" name="文字方塊 10">
            <a:extLst>
              <a:ext uri="{FF2B5EF4-FFF2-40B4-BE49-F238E27FC236}">
                <a16:creationId xmlns:a16="http://schemas.microsoft.com/office/drawing/2014/main" id="{B11A9475-03D6-48FA-A0D6-86D3D4D3B98A}"/>
              </a:ext>
            </a:extLst>
          </p:cNvPr>
          <p:cNvSpPr txBox="1"/>
          <p:nvPr/>
        </p:nvSpPr>
        <p:spPr>
          <a:xfrm>
            <a:off x="6327539" y="5493510"/>
            <a:ext cx="2492990"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讓機械臂回到初始位置</a:t>
            </a:r>
          </a:p>
        </p:txBody>
      </p:sp>
      <p:sp>
        <p:nvSpPr>
          <p:cNvPr id="13" name="右大括弧 12">
            <a:extLst>
              <a:ext uri="{FF2B5EF4-FFF2-40B4-BE49-F238E27FC236}">
                <a16:creationId xmlns:a16="http://schemas.microsoft.com/office/drawing/2014/main" id="{87498D3D-0F01-18E6-7812-E93AE238BCF1}"/>
              </a:ext>
            </a:extLst>
          </p:cNvPr>
          <p:cNvSpPr/>
          <p:nvPr/>
        </p:nvSpPr>
        <p:spPr>
          <a:xfrm>
            <a:off x="6019137" y="5209994"/>
            <a:ext cx="254661" cy="93636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56037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432987CA-9101-0FCB-FFAA-8A6F4B876F5A}"/>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33176" y="1150961"/>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833177" y="8285082"/>
            <a:ext cx="4339649" cy="4973983"/>
          </a:xfrm>
          <a:prstGeom prst="rect">
            <a:avLst/>
          </a:prstGeom>
          <a:ln>
            <a:solidFill>
              <a:schemeClr val="accent2">
                <a:lumMod val="50000"/>
              </a:schemeClr>
            </a:solidFill>
          </a:ln>
        </p:spPr>
      </p:pic>
      <p:sp>
        <p:nvSpPr>
          <p:cNvPr id="7" name="投影片編號版面配置區 6">
            <a:extLst>
              <a:ext uri="{FF2B5EF4-FFF2-40B4-BE49-F238E27FC236}">
                <a16:creationId xmlns:a16="http://schemas.microsoft.com/office/drawing/2014/main" id="{91E18C07-8AD7-062E-0949-43D4E85BC3A2}"/>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grpSp>
        <p:nvGrpSpPr>
          <p:cNvPr id="14" name="群組 13">
            <a:extLst>
              <a:ext uri="{FF2B5EF4-FFF2-40B4-BE49-F238E27FC236}">
                <a16:creationId xmlns:a16="http://schemas.microsoft.com/office/drawing/2014/main" id="{493D0599-1A6A-A9A6-4158-636652B8CB44}"/>
              </a:ext>
            </a:extLst>
          </p:cNvPr>
          <p:cNvGrpSpPr/>
          <p:nvPr/>
        </p:nvGrpSpPr>
        <p:grpSpPr>
          <a:xfrm>
            <a:off x="1448545" y="3323049"/>
            <a:ext cx="5174892" cy="2172782"/>
            <a:chOff x="1448545" y="3323049"/>
            <a:chExt cx="5174892" cy="2172782"/>
          </a:xfrm>
        </p:grpSpPr>
        <p:pic>
          <p:nvPicPr>
            <p:cNvPr id="3" name="圖片 2">
              <a:extLst>
                <a:ext uri="{FF2B5EF4-FFF2-40B4-BE49-F238E27FC236}">
                  <a16:creationId xmlns:a16="http://schemas.microsoft.com/office/drawing/2014/main" id="{B1DC8997-EF09-46D1-A387-CDA9593D893B}"/>
                </a:ext>
              </a:extLst>
            </p:cNvPr>
            <p:cNvPicPr>
              <a:picLocks noChangeAspect="1"/>
            </p:cNvPicPr>
            <p:nvPr/>
          </p:nvPicPr>
          <p:blipFill>
            <a:blip r:embed="rId6"/>
            <a:stretch>
              <a:fillRect/>
            </a:stretch>
          </p:blipFill>
          <p:spPr>
            <a:xfrm>
              <a:off x="1448545" y="3323049"/>
              <a:ext cx="4381980" cy="2172782"/>
            </a:xfrm>
            <a:prstGeom prst="rect">
              <a:avLst/>
            </a:prstGeom>
          </p:spPr>
        </p:pic>
        <p:sp>
          <p:nvSpPr>
            <p:cNvPr id="6" name="矩形 5">
              <a:extLst>
                <a:ext uri="{FF2B5EF4-FFF2-40B4-BE49-F238E27FC236}">
                  <a16:creationId xmlns:a16="http://schemas.microsoft.com/office/drawing/2014/main" id="{DECC22D6-1C5D-F754-6957-64BADE6BE7FA}"/>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48EA9C7E-33E5-70DC-3F36-983250EDE4DE}"/>
                </a:ext>
              </a:extLst>
            </p:cNvPr>
            <p:cNvCxnSpPr>
              <a:cxnSpLocks/>
            </p:cNvCxnSpPr>
            <p:nvPr/>
          </p:nvCxnSpPr>
          <p:spPr>
            <a:xfrm flipH="1">
              <a:off x="3926175" y="3661199"/>
              <a:ext cx="2697262" cy="29059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1" name="右大括弧 10">
            <a:extLst>
              <a:ext uri="{FF2B5EF4-FFF2-40B4-BE49-F238E27FC236}">
                <a16:creationId xmlns:a16="http://schemas.microsoft.com/office/drawing/2014/main" id="{44FC0879-29B9-D7AD-2450-40C4FC15B4FD}"/>
              </a:ext>
            </a:extLst>
          </p:cNvPr>
          <p:cNvSpPr/>
          <p:nvPr/>
        </p:nvSpPr>
        <p:spPr>
          <a:xfrm>
            <a:off x="10785435" y="1767787"/>
            <a:ext cx="222291" cy="257401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9AF087A-ACA0-7D4E-D414-B00A508B7EC1}"/>
              </a:ext>
            </a:extLst>
          </p:cNvPr>
          <p:cNvSpPr txBox="1"/>
          <p:nvPr/>
        </p:nvSpPr>
        <p:spPr>
          <a:xfrm>
            <a:off x="11093129" y="2900905"/>
            <a:ext cx="1082348"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程式碼部分</a:t>
            </a:r>
          </a:p>
        </p:txBody>
      </p:sp>
      <p:sp>
        <p:nvSpPr>
          <p:cNvPr id="15" name="右大括弧 14">
            <a:extLst>
              <a:ext uri="{FF2B5EF4-FFF2-40B4-BE49-F238E27FC236}">
                <a16:creationId xmlns:a16="http://schemas.microsoft.com/office/drawing/2014/main" id="{BADF1EF7-0821-AA51-86EC-AEB5F4AD6FDB}"/>
              </a:ext>
            </a:extLst>
          </p:cNvPr>
          <p:cNvSpPr/>
          <p:nvPr/>
        </p:nvSpPr>
        <p:spPr>
          <a:xfrm>
            <a:off x="11095179" y="4958626"/>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B4D34AE-E6CE-7CFE-D21B-0BA72BF9D3CD}"/>
              </a:ext>
            </a:extLst>
          </p:cNvPr>
          <p:cNvSpPr txBox="1"/>
          <p:nvPr/>
        </p:nvSpPr>
        <p:spPr>
          <a:xfrm>
            <a:off x="11222746" y="5337337"/>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指令要求</a:t>
            </a:r>
          </a:p>
        </p:txBody>
      </p:sp>
    </p:spTree>
    <p:extLst>
      <p:ext uri="{BB962C8B-B14F-4D97-AF65-F5344CB8AC3E}">
        <p14:creationId xmlns:p14="http://schemas.microsoft.com/office/powerpoint/2010/main" val="730034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52</a:t>
            </a:fld>
            <a:endParaRPr lang="zh-TW" altLang="en-US" dirty="0"/>
          </a:p>
        </p:txBody>
      </p:sp>
      <p:pic>
        <p:nvPicPr>
          <p:cNvPr id="16" name="圖片 15">
            <a:extLst>
              <a:ext uri="{FF2B5EF4-FFF2-40B4-BE49-F238E27FC236}">
                <a16:creationId xmlns:a16="http://schemas.microsoft.com/office/drawing/2014/main" id="{6966EF8E-FF74-7677-8FB3-757B0FCDE3FE}"/>
              </a:ext>
            </a:extLst>
          </p:cNvPr>
          <p:cNvPicPr>
            <a:picLocks noChangeAspect="1"/>
          </p:cNvPicPr>
          <p:nvPr/>
        </p:nvPicPr>
        <p:blipFill rotWithShape="1">
          <a:blip r:embed="rId4">
            <a:clrChange>
              <a:clrFrom>
                <a:srgbClr val="FFFFFF"/>
              </a:clrFrom>
              <a:clrTo>
                <a:srgbClr val="FFFFFF">
                  <a:alpha val="0"/>
                </a:srgbClr>
              </a:clrTo>
            </a:clrChange>
          </a:blip>
          <a:srcRect b="33048"/>
          <a:stretch/>
        </p:blipFill>
        <p:spPr>
          <a:xfrm>
            <a:off x="8376668" y="775091"/>
            <a:ext cx="3405352" cy="2723286"/>
          </a:xfrm>
          <a:prstGeom prst="rect">
            <a:avLst/>
          </a:prstGeom>
          <a:ln>
            <a:solidFill>
              <a:schemeClr val="accent2">
                <a:lumMod val="50000"/>
              </a:schemeClr>
            </a:solidFill>
          </a:ln>
        </p:spPr>
      </p:pic>
      <p:sp>
        <p:nvSpPr>
          <p:cNvPr id="2" name="文字方塊 1">
            <a:extLst>
              <a:ext uri="{FF2B5EF4-FFF2-40B4-BE49-F238E27FC236}">
                <a16:creationId xmlns:a16="http://schemas.microsoft.com/office/drawing/2014/main" id="{6C55050E-96A4-F389-90A1-84B3D879BFA6}"/>
              </a:ext>
            </a:extLst>
          </p:cNvPr>
          <p:cNvSpPr txBox="1"/>
          <p:nvPr/>
        </p:nvSpPr>
        <p:spPr>
          <a:xfrm>
            <a:off x="8774763" y="3620250"/>
            <a:ext cx="2609162" cy="584775"/>
          </a:xfrm>
          <a:prstGeom prst="rect">
            <a:avLst/>
          </a:prstGeom>
          <a:noFill/>
        </p:spPr>
        <p:txBody>
          <a:bodyPr wrap="square">
            <a:spAutoFit/>
          </a:bodyPr>
          <a:lstStyle/>
          <a:p>
            <a:pPr algn="ctr"/>
            <a:r>
              <a:rPr lang="zh-TW" altLang="en-US" sz="1600" b="1" dirty="0">
                <a:latin typeface="標楷體" panose="03000509000000000000" pitchFamily="65" charset="-120"/>
                <a:ea typeface="標楷體" panose="03000509000000000000" pitchFamily="65" charset="-120"/>
              </a:rPr>
              <a:t>範例程式與前置條件</a:t>
            </a:r>
            <a:endParaRPr lang="en-US" altLang="zh-TW" sz="1600" b="1" dirty="0">
              <a:latin typeface="標楷體" panose="03000509000000000000" pitchFamily="65" charset="-120"/>
              <a:ea typeface="標楷體" panose="03000509000000000000" pitchFamily="65" charset="-120"/>
            </a:endParaRPr>
          </a:p>
          <a:p>
            <a:pPr algn="ctr"/>
            <a:r>
              <a:rPr lang="zh-TW" altLang="en-US" sz="1600" b="1" dirty="0">
                <a:latin typeface="標楷體" panose="03000509000000000000" pitchFamily="65" charset="-120"/>
                <a:ea typeface="標楷體" panose="03000509000000000000" pitchFamily="65" charset="-120"/>
              </a:rPr>
              <a:t>儲存於</a:t>
            </a:r>
            <a:r>
              <a:rPr lang="en-US" altLang="zh-TW" sz="1600" b="1" dirty="0">
                <a:latin typeface="標楷體" panose="03000509000000000000" pitchFamily="65" charset="-120"/>
                <a:ea typeface="標楷體" panose="03000509000000000000" pitchFamily="65" charset="-120"/>
              </a:rPr>
              <a:t>Server</a:t>
            </a:r>
            <a:endParaRPr lang="zh-TW" altLang="en-US" sz="1600" b="1" dirty="0"/>
          </a:p>
        </p:txBody>
      </p:sp>
      <p:pic>
        <p:nvPicPr>
          <p:cNvPr id="3" name="圖片 2" descr="一張含有 文字, 字型, 圖表, 螢幕擷取畫面 的圖片&#10;&#10;自動產生的描述">
            <a:extLst>
              <a:ext uri="{FF2B5EF4-FFF2-40B4-BE49-F238E27FC236}">
                <a16:creationId xmlns:a16="http://schemas.microsoft.com/office/drawing/2014/main" id="{8A3960B2-117E-6FEC-F799-1D3463802C6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07704" y="1894133"/>
            <a:ext cx="6019845" cy="3420367"/>
          </a:xfrm>
          <a:prstGeom prst="rect">
            <a:avLst/>
          </a:prstGeom>
        </p:spPr>
      </p:pic>
      <p:sp>
        <p:nvSpPr>
          <p:cNvPr id="5" name="文字方塊 4">
            <a:extLst>
              <a:ext uri="{FF2B5EF4-FFF2-40B4-BE49-F238E27FC236}">
                <a16:creationId xmlns:a16="http://schemas.microsoft.com/office/drawing/2014/main" id="{91BA5F16-964C-2AB8-23E8-28EE570A3655}"/>
              </a:ext>
            </a:extLst>
          </p:cNvPr>
          <p:cNvSpPr txBox="1"/>
          <p:nvPr/>
        </p:nvSpPr>
        <p:spPr>
          <a:xfrm>
            <a:off x="8376668" y="4533646"/>
            <a:ext cx="2685414" cy="830997"/>
          </a:xfrm>
          <a:prstGeom prst="rect">
            <a:avLst/>
          </a:prstGeom>
          <a:noFill/>
        </p:spPr>
        <p:txBody>
          <a:bodyPr wrap="square">
            <a:spAutoFit/>
          </a:bodyPr>
          <a:lstStyle/>
          <a:p>
            <a:r>
              <a:rPr lang="en-US" altLang="zh-TW" sz="1600" b="1" dirty="0">
                <a:latin typeface="標楷體" panose="03000509000000000000" pitchFamily="65" charset="-120"/>
                <a:ea typeface="標楷體" panose="03000509000000000000" pitchFamily="65" charset="-120"/>
              </a:rPr>
              <a:t>GUI</a:t>
            </a:r>
            <a:r>
              <a:rPr lang="zh-TW" altLang="en-US" sz="1600" b="1" dirty="0">
                <a:latin typeface="標楷體" panose="03000509000000000000" pitchFamily="65" charset="-120"/>
                <a:ea typeface="標楷體" panose="03000509000000000000" pitchFamily="65" charset="-120"/>
              </a:rPr>
              <a:t>輸入：</a:t>
            </a:r>
            <a:br>
              <a:rPr lang="en-US" altLang="zh-TW" sz="1600" dirty="0">
                <a:latin typeface="標楷體" panose="03000509000000000000" pitchFamily="65" charset="-120"/>
                <a:ea typeface="標楷體" panose="03000509000000000000" pitchFamily="65" charset="-120"/>
              </a:rPr>
            </a:br>
            <a:r>
              <a:rPr lang="en-US" altLang="zh-TW" sz="1600" dirty="0">
                <a:latin typeface="標楷體" panose="03000509000000000000" pitchFamily="65" charset="-120"/>
                <a:ea typeface="標楷體" panose="03000509000000000000" pitchFamily="65" charset="-120"/>
              </a:rPr>
              <a:t>Please catch the ball to the top of the tower.</a:t>
            </a:r>
            <a:endParaRPr lang="zh-TW" altLang="en-US" sz="1600" dirty="0"/>
          </a:p>
        </p:txBody>
      </p:sp>
      <p:sp>
        <p:nvSpPr>
          <p:cNvPr id="6" name="矩形: 圓角 5">
            <a:extLst>
              <a:ext uri="{FF2B5EF4-FFF2-40B4-BE49-F238E27FC236}">
                <a16:creationId xmlns:a16="http://schemas.microsoft.com/office/drawing/2014/main" id="{9750AE84-121E-679E-3F6D-F53F5969CE8D}"/>
              </a:ext>
            </a:extLst>
          </p:cNvPr>
          <p:cNvSpPr/>
          <p:nvPr/>
        </p:nvSpPr>
        <p:spPr>
          <a:xfrm>
            <a:off x="6665205" y="3283027"/>
            <a:ext cx="1288973" cy="584775"/>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36484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53</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07704" y="1894133"/>
            <a:ext cx="6019845" cy="3420367"/>
          </a:xfrm>
          <a:prstGeom prst="rect">
            <a:avLst/>
          </a:prstGeom>
        </p:spPr>
      </p:pic>
      <p:pic>
        <p:nvPicPr>
          <p:cNvPr id="16" name="圖片 15">
            <a:extLst>
              <a:ext uri="{FF2B5EF4-FFF2-40B4-BE49-F238E27FC236}">
                <a16:creationId xmlns:a16="http://schemas.microsoft.com/office/drawing/2014/main" id="{6966EF8E-FF74-7677-8FB3-757B0FCDE3F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76668" y="757777"/>
            <a:ext cx="3405352" cy="4067503"/>
          </a:xfrm>
          <a:prstGeom prst="rect">
            <a:avLst/>
          </a:prstGeom>
          <a:ln>
            <a:solidFill>
              <a:schemeClr val="accent2">
                <a:lumMod val="50000"/>
              </a:schemeClr>
            </a:solidFill>
          </a:ln>
        </p:spPr>
      </p:pic>
      <p:sp>
        <p:nvSpPr>
          <p:cNvPr id="20" name="箭號: 彎曲 19">
            <a:extLst>
              <a:ext uri="{FF2B5EF4-FFF2-40B4-BE49-F238E27FC236}">
                <a16:creationId xmlns:a16="http://schemas.microsoft.com/office/drawing/2014/main" id="{1FC2F5DB-2C67-E9DE-B436-E22065FACCB2}"/>
              </a:ext>
            </a:extLst>
          </p:cNvPr>
          <p:cNvSpPr/>
          <p:nvPr/>
        </p:nvSpPr>
        <p:spPr>
          <a:xfrm rot="16200000" flipV="1">
            <a:off x="10713169" y="5309797"/>
            <a:ext cx="1139339" cy="441513"/>
          </a:xfrm>
          <a:prstGeom prst="bentArrow">
            <a:avLst>
              <a:gd name="adj1" fmla="val 10047"/>
              <a:gd name="adj2" fmla="val 10351"/>
              <a:gd name="adj3" fmla="val 13322"/>
              <a:gd name="adj4" fmla="val 37858"/>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5" name="文字方塊 24">
            <a:extLst>
              <a:ext uri="{FF2B5EF4-FFF2-40B4-BE49-F238E27FC236}">
                <a16:creationId xmlns:a16="http://schemas.microsoft.com/office/drawing/2014/main" id="{089A5E42-080E-AD03-BFC7-AF128CD078FA}"/>
              </a:ext>
            </a:extLst>
          </p:cNvPr>
          <p:cNvSpPr txBox="1"/>
          <p:nvPr/>
        </p:nvSpPr>
        <p:spPr>
          <a:xfrm>
            <a:off x="8994258" y="4856298"/>
            <a:ext cx="3478924" cy="584775"/>
          </a:xfrm>
          <a:prstGeom prst="rect">
            <a:avLst/>
          </a:prstGeom>
          <a:noFill/>
        </p:spPr>
        <p:txBody>
          <a:bodyPr wrap="square">
            <a:spAutoFit/>
          </a:bodyPr>
          <a:lstStyle/>
          <a:p>
            <a:r>
              <a:rPr lang="en-US" altLang="zh-TW" sz="1600" b="1" dirty="0">
                <a:latin typeface="標楷體" panose="03000509000000000000" pitchFamily="65" charset="-120"/>
                <a:ea typeface="標楷體" panose="03000509000000000000" pitchFamily="65" charset="-120"/>
              </a:rPr>
              <a:t>GUI</a:t>
            </a:r>
            <a:r>
              <a:rPr lang="zh-TW" altLang="en-US" sz="1600" b="1" dirty="0">
                <a:latin typeface="標楷體" panose="03000509000000000000" pitchFamily="65" charset="-120"/>
                <a:ea typeface="標楷體" panose="03000509000000000000" pitchFamily="65" charset="-120"/>
              </a:rPr>
              <a:t>輸入上傳至</a:t>
            </a:r>
            <a:r>
              <a:rPr lang="en-US" altLang="zh-TW" sz="1600" b="1" dirty="0">
                <a:latin typeface="標楷體" panose="03000509000000000000" pitchFamily="65" charset="-120"/>
                <a:ea typeface="標楷體" panose="03000509000000000000" pitchFamily="65" charset="-120"/>
              </a:rPr>
              <a:t>Server</a:t>
            </a:r>
            <a:r>
              <a:rPr lang="zh-TW" altLang="en-US" sz="1600" b="1" dirty="0">
                <a:latin typeface="標楷體" panose="03000509000000000000" pitchFamily="65" charset="-120"/>
                <a:ea typeface="標楷體" panose="03000509000000000000" pitchFamily="65" charset="-120"/>
              </a:rPr>
              <a:t>後</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與程式碼部分合併</a:t>
            </a:r>
            <a:endParaRPr lang="zh-TW" altLang="en-US" sz="1600" b="1" dirty="0"/>
          </a:p>
        </p:txBody>
      </p:sp>
      <p:sp>
        <p:nvSpPr>
          <p:cNvPr id="3" name="文字方塊 2">
            <a:extLst>
              <a:ext uri="{FF2B5EF4-FFF2-40B4-BE49-F238E27FC236}">
                <a16:creationId xmlns:a16="http://schemas.microsoft.com/office/drawing/2014/main" id="{CA50348D-B1F7-BE34-B91B-81CCDB3CF2F8}"/>
              </a:ext>
            </a:extLst>
          </p:cNvPr>
          <p:cNvSpPr txBox="1"/>
          <p:nvPr/>
        </p:nvSpPr>
        <p:spPr>
          <a:xfrm>
            <a:off x="8376668" y="5580760"/>
            <a:ext cx="2685414" cy="830997"/>
          </a:xfrm>
          <a:prstGeom prst="rect">
            <a:avLst/>
          </a:prstGeom>
          <a:noFill/>
        </p:spPr>
        <p:txBody>
          <a:bodyPr wrap="square">
            <a:spAutoFit/>
          </a:bodyPr>
          <a:lstStyle/>
          <a:p>
            <a:r>
              <a:rPr lang="en-US" altLang="zh-TW" sz="1600" b="1" dirty="0">
                <a:latin typeface="標楷體" panose="03000509000000000000" pitchFamily="65" charset="-120"/>
                <a:ea typeface="標楷體" panose="03000509000000000000" pitchFamily="65" charset="-120"/>
              </a:rPr>
              <a:t>GUI</a:t>
            </a:r>
            <a:r>
              <a:rPr lang="zh-TW" altLang="en-US" sz="1600" b="1" dirty="0">
                <a:latin typeface="標楷體" panose="03000509000000000000" pitchFamily="65" charset="-120"/>
                <a:ea typeface="標楷體" panose="03000509000000000000" pitchFamily="65" charset="-120"/>
              </a:rPr>
              <a:t>輸入：</a:t>
            </a:r>
            <a:br>
              <a:rPr lang="en-US" altLang="zh-TW" sz="1600" dirty="0">
                <a:latin typeface="標楷體" panose="03000509000000000000" pitchFamily="65" charset="-120"/>
                <a:ea typeface="標楷體" panose="03000509000000000000" pitchFamily="65" charset="-120"/>
              </a:rPr>
            </a:br>
            <a:r>
              <a:rPr lang="en-US" altLang="zh-TW" sz="1600" dirty="0">
                <a:latin typeface="標楷體" panose="03000509000000000000" pitchFamily="65" charset="-120"/>
                <a:ea typeface="標楷體" panose="03000509000000000000" pitchFamily="65" charset="-120"/>
              </a:rPr>
              <a:t>Please catch the ball to the top of the tower.</a:t>
            </a:r>
            <a:endParaRPr lang="zh-TW" altLang="en-US" sz="1600" dirty="0"/>
          </a:p>
        </p:txBody>
      </p:sp>
      <p:sp>
        <p:nvSpPr>
          <p:cNvPr id="4" name="矩形: 圓角 3">
            <a:extLst>
              <a:ext uri="{FF2B5EF4-FFF2-40B4-BE49-F238E27FC236}">
                <a16:creationId xmlns:a16="http://schemas.microsoft.com/office/drawing/2014/main" id="{5B219D1D-0573-68D3-7051-01DE911C6FB6}"/>
              </a:ext>
            </a:extLst>
          </p:cNvPr>
          <p:cNvSpPr/>
          <p:nvPr/>
        </p:nvSpPr>
        <p:spPr>
          <a:xfrm>
            <a:off x="3040656" y="301954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01720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6966EF8E-FF74-7677-8FB3-757B0FCDE3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50140" y="728383"/>
            <a:ext cx="1148825" cy="1372208"/>
          </a:xfrm>
          <a:prstGeom prst="rect">
            <a:avLst/>
          </a:prstGeom>
          <a:ln>
            <a:solidFill>
              <a:schemeClr val="accent2">
                <a:lumMod val="50000"/>
              </a:schemeClr>
            </a:solidFill>
          </a:ln>
        </p:spPr>
      </p:pic>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54</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524" y="1894133"/>
            <a:ext cx="6019845" cy="3420367"/>
          </a:xfrm>
          <a:prstGeom prst="rect">
            <a:avLst/>
          </a:prstGeom>
        </p:spPr>
      </p:pic>
      <p:sp>
        <p:nvSpPr>
          <p:cNvPr id="25" name="文字方塊 24">
            <a:extLst>
              <a:ext uri="{FF2B5EF4-FFF2-40B4-BE49-F238E27FC236}">
                <a16:creationId xmlns:a16="http://schemas.microsoft.com/office/drawing/2014/main" id="{089A5E42-080E-AD03-BFC7-AF128CD078FA}"/>
              </a:ext>
            </a:extLst>
          </p:cNvPr>
          <p:cNvSpPr txBox="1"/>
          <p:nvPr/>
        </p:nvSpPr>
        <p:spPr>
          <a:xfrm>
            <a:off x="8357727" y="2379309"/>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與額外參數合併，</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封裝為</a:t>
            </a:r>
            <a:r>
              <a:rPr lang="en-US" altLang="zh-TW" sz="1600" b="1" dirty="0" err="1">
                <a:latin typeface="標楷體" panose="03000509000000000000" pitchFamily="65" charset="-120"/>
                <a:ea typeface="標楷體" panose="03000509000000000000" pitchFamily="65" charset="-120"/>
              </a:rPr>
              <a:t>json</a:t>
            </a:r>
            <a:r>
              <a:rPr lang="en-US" altLang="zh-TW" sz="1600" b="1" dirty="0">
                <a:latin typeface="標楷體" panose="03000509000000000000" pitchFamily="65" charset="-120"/>
                <a:ea typeface="標楷體" panose="03000509000000000000" pitchFamily="65" charset="-120"/>
              </a:rPr>
              <a:t> request</a:t>
            </a:r>
            <a:endParaRPr lang="zh-TW" altLang="en-US" sz="1600" b="1" dirty="0"/>
          </a:p>
        </p:txBody>
      </p:sp>
      <p:grpSp>
        <p:nvGrpSpPr>
          <p:cNvPr id="2" name="群組 1">
            <a:extLst>
              <a:ext uri="{FF2B5EF4-FFF2-40B4-BE49-F238E27FC236}">
                <a16:creationId xmlns:a16="http://schemas.microsoft.com/office/drawing/2014/main" id="{2BE28192-214C-AA07-96AB-AF39EA189FBD}"/>
              </a:ext>
            </a:extLst>
          </p:cNvPr>
          <p:cNvGrpSpPr/>
          <p:nvPr/>
        </p:nvGrpSpPr>
        <p:grpSpPr>
          <a:xfrm>
            <a:off x="8357727" y="504630"/>
            <a:ext cx="1994820" cy="1819714"/>
            <a:chOff x="385812" y="1739868"/>
            <a:chExt cx="1655639" cy="1510307"/>
          </a:xfrm>
        </p:grpSpPr>
        <p:pic>
          <p:nvPicPr>
            <p:cNvPr id="27" name="圖片 26">
              <a:extLst>
                <a:ext uri="{FF2B5EF4-FFF2-40B4-BE49-F238E27FC236}">
                  <a16:creationId xmlns:a16="http://schemas.microsoft.com/office/drawing/2014/main" id="{E2BEC8D9-787B-4D3A-13AD-7F6E26D32EF4}"/>
                </a:ext>
              </a:extLst>
            </p:cNvPr>
            <p:cNvPicPr>
              <a:picLocks noChangeAspect="1"/>
            </p:cNvPicPr>
            <p:nvPr/>
          </p:nvPicPr>
          <p:blipFill rotWithShape="1">
            <a:blip r:embed="rId6"/>
            <a:srcRect r="45644"/>
            <a:stretch/>
          </p:blipFill>
          <p:spPr>
            <a:xfrm>
              <a:off x="385812" y="1739868"/>
              <a:ext cx="1655639" cy="1510307"/>
            </a:xfrm>
            <a:prstGeom prst="rect">
              <a:avLst/>
            </a:prstGeom>
          </p:spPr>
        </p:pic>
        <p:sp>
          <p:nvSpPr>
            <p:cNvPr id="28" name="矩形 27">
              <a:extLst>
                <a:ext uri="{FF2B5EF4-FFF2-40B4-BE49-F238E27FC236}">
                  <a16:creationId xmlns:a16="http://schemas.microsoft.com/office/drawing/2014/main" id="{63E85C3F-4EFF-5FDB-D33F-A70875D1891F}"/>
                </a:ext>
              </a:extLst>
            </p:cNvPr>
            <p:cNvSpPr/>
            <p:nvPr/>
          </p:nvSpPr>
          <p:spPr>
            <a:xfrm>
              <a:off x="1291257" y="2094009"/>
              <a:ext cx="750194" cy="162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矩形: 圓角 7">
            <a:extLst>
              <a:ext uri="{FF2B5EF4-FFF2-40B4-BE49-F238E27FC236}">
                <a16:creationId xmlns:a16="http://schemas.microsoft.com/office/drawing/2014/main" id="{6BFD453B-AF43-CA33-D8B9-0E8802ACFDF0}"/>
              </a:ext>
            </a:extLst>
          </p:cNvPr>
          <p:cNvSpPr/>
          <p:nvPr/>
        </p:nvSpPr>
        <p:spPr>
          <a:xfrm>
            <a:off x="4891490" y="301954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1901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55</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524" y="1894133"/>
            <a:ext cx="6019845" cy="3420367"/>
          </a:xfrm>
          <a:prstGeom prst="rect">
            <a:avLst/>
          </a:prstGeom>
        </p:spPr>
      </p:pic>
      <p:sp>
        <p:nvSpPr>
          <p:cNvPr id="5" name="文字方塊 4">
            <a:extLst>
              <a:ext uri="{FF2B5EF4-FFF2-40B4-BE49-F238E27FC236}">
                <a16:creationId xmlns:a16="http://schemas.microsoft.com/office/drawing/2014/main" id="{43581402-4BB9-8D68-F2B9-0FA861C215D0}"/>
              </a:ext>
            </a:extLst>
          </p:cNvPr>
          <p:cNvSpPr txBox="1"/>
          <p:nvPr/>
        </p:nvSpPr>
        <p:spPr>
          <a:xfrm>
            <a:off x="970208" y="-584775"/>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上傳至</a:t>
            </a:r>
            <a:r>
              <a:rPr lang="en-US" altLang="zh-TW" sz="1600" b="1" dirty="0">
                <a:latin typeface="標楷體" panose="03000509000000000000" pitchFamily="65" charset="-120"/>
                <a:ea typeface="標楷體" panose="03000509000000000000" pitchFamily="65" charset="-120"/>
              </a:rPr>
              <a:t>OpenAI API</a:t>
            </a:r>
            <a:r>
              <a:rPr lang="zh-TW" altLang="en-US" sz="1600" b="1" dirty="0">
                <a:latin typeface="標楷體" panose="03000509000000000000" pitchFamily="65" charset="-120"/>
                <a:ea typeface="標楷體" panose="03000509000000000000" pitchFamily="65" charset="-120"/>
              </a:rPr>
              <a:t>，</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獲得模型回傳。</a:t>
            </a:r>
            <a:endParaRPr lang="zh-TW" altLang="en-US" sz="1600" b="1" dirty="0"/>
          </a:p>
        </p:txBody>
      </p:sp>
      <p:pic>
        <p:nvPicPr>
          <p:cNvPr id="6" name="圖片 5">
            <a:extLst>
              <a:ext uri="{FF2B5EF4-FFF2-40B4-BE49-F238E27FC236}">
                <a16:creationId xmlns:a16="http://schemas.microsoft.com/office/drawing/2014/main" id="{0D4CBAC1-2EF6-209A-2343-D788DE1B729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4176" y="-3785847"/>
            <a:ext cx="2672772" cy="3063456"/>
          </a:xfrm>
          <a:prstGeom prst="rect">
            <a:avLst/>
          </a:prstGeom>
          <a:ln>
            <a:solidFill>
              <a:schemeClr val="accent2">
                <a:lumMod val="50000"/>
              </a:schemeClr>
            </a:solidFill>
          </a:ln>
        </p:spPr>
      </p:pic>
      <p:sp>
        <p:nvSpPr>
          <p:cNvPr id="8" name="矩形: 圓角 7">
            <a:extLst>
              <a:ext uri="{FF2B5EF4-FFF2-40B4-BE49-F238E27FC236}">
                <a16:creationId xmlns:a16="http://schemas.microsoft.com/office/drawing/2014/main" id="{6BFD453B-AF43-CA33-D8B9-0E8802ACFDF0}"/>
              </a:ext>
            </a:extLst>
          </p:cNvPr>
          <p:cNvSpPr/>
          <p:nvPr/>
        </p:nvSpPr>
        <p:spPr>
          <a:xfrm>
            <a:off x="4891490" y="175260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B83F3D1B-D55F-DD2C-1500-F021C87D6010}"/>
              </a:ext>
            </a:extLst>
          </p:cNvPr>
          <p:cNvSpPr txBox="1"/>
          <p:nvPr/>
        </p:nvSpPr>
        <p:spPr>
          <a:xfrm>
            <a:off x="8357727" y="-584775"/>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與額外參數合併，</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封裝為</a:t>
            </a:r>
            <a:r>
              <a:rPr lang="en-US" altLang="zh-TW" sz="1600" b="1" dirty="0" err="1">
                <a:latin typeface="標楷體" panose="03000509000000000000" pitchFamily="65" charset="-120"/>
                <a:ea typeface="標楷體" panose="03000509000000000000" pitchFamily="65" charset="-120"/>
              </a:rPr>
              <a:t>json</a:t>
            </a:r>
            <a:r>
              <a:rPr lang="en-US" altLang="zh-TW" sz="1600" b="1" dirty="0">
                <a:latin typeface="標楷體" panose="03000509000000000000" pitchFamily="65" charset="-120"/>
                <a:ea typeface="標楷體" panose="03000509000000000000" pitchFamily="65" charset="-120"/>
              </a:rPr>
              <a:t> request</a:t>
            </a:r>
            <a:endParaRPr lang="zh-TW" altLang="en-US" sz="1600" b="1" dirty="0"/>
          </a:p>
        </p:txBody>
      </p:sp>
      <p:grpSp>
        <p:nvGrpSpPr>
          <p:cNvPr id="4" name="群組 3">
            <a:extLst>
              <a:ext uri="{FF2B5EF4-FFF2-40B4-BE49-F238E27FC236}">
                <a16:creationId xmlns:a16="http://schemas.microsoft.com/office/drawing/2014/main" id="{DE366EBC-5BBA-3783-36D1-1D455152F8A1}"/>
              </a:ext>
            </a:extLst>
          </p:cNvPr>
          <p:cNvGrpSpPr/>
          <p:nvPr/>
        </p:nvGrpSpPr>
        <p:grpSpPr>
          <a:xfrm>
            <a:off x="8427142" y="-2459454"/>
            <a:ext cx="1994820" cy="1819714"/>
            <a:chOff x="385812" y="1739868"/>
            <a:chExt cx="1655639" cy="1510307"/>
          </a:xfrm>
        </p:grpSpPr>
        <p:pic>
          <p:nvPicPr>
            <p:cNvPr id="10" name="圖片 9">
              <a:extLst>
                <a:ext uri="{FF2B5EF4-FFF2-40B4-BE49-F238E27FC236}">
                  <a16:creationId xmlns:a16="http://schemas.microsoft.com/office/drawing/2014/main" id="{FC9D28C4-40E3-B8F5-7B73-54EBCB5540E2}"/>
                </a:ext>
              </a:extLst>
            </p:cNvPr>
            <p:cNvPicPr>
              <a:picLocks noChangeAspect="1"/>
            </p:cNvPicPr>
            <p:nvPr/>
          </p:nvPicPr>
          <p:blipFill rotWithShape="1">
            <a:blip r:embed="rId6"/>
            <a:srcRect r="45644"/>
            <a:stretch/>
          </p:blipFill>
          <p:spPr>
            <a:xfrm>
              <a:off x="385812" y="1739868"/>
              <a:ext cx="1655639" cy="1510307"/>
            </a:xfrm>
            <a:prstGeom prst="rect">
              <a:avLst/>
            </a:prstGeom>
          </p:spPr>
        </p:pic>
        <p:sp>
          <p:nvSpPr>
            <p:cNvPr id="11" name="矩形 10">
              <a:extLst>
                <a:ext uri="{FF2B5EF4-FFF2-40B4-BE49-F238E27FC236}">
                  <a16:creationId xmlns:a16="http://schemas.microsoft.com/office/drawing/2014/main" id="{D719C675-8E0D-02FE-AA5E-F61035C71C4F}"/>
                </a:ext>
              </a:extLst>
            </p:cNvPr>
            <p:cNvSpPr/>
            <p:nvPr/>
          </p:nvSpPr>
          <p:spPr>
            <a:xfrm>
              <a:off x="1291257" y="2094009"/>
              <a:ext cx="750194" cy="162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40E379CD-FC0E-43D7-84D0-493DB4840E8D}"/>
              </a:ext>
            </a:extLst>
          </p:cNvPr>
          <p:cNvSpPr txBox="1"/>
          <p:nvPr/>
        </p:nvSpPr>
        <p:spPr>
          <a:xfrm>
            <a:off x="4750976" y="1322977"/>
            <a:ext cx="2320708" cy="338554"/>
          </a:xfrm>
          <a:prstGeom prst="rect">
            <a:avLst/>
          </a:prstGeom>
          <a:noFill/>
        </p:spPr>
        <p:txBody>
          <a:bodyPr wrap="square">
            <a:spAutoFit/>
          </a:bodyPr>
          <a:lstStyle/>
          <a:p>
            <a:pPr algn="ctr"/>
            <a:r>
              <a:rPr lang="zh-TW" altLang="en-US" sz="1600" b="1" dirty="0">
                <a:latin typeface="標楷體" panose="03000509000000000000" pitchFamily="65" charset="-120"/>
                <a:ea typeface="標楷體" panose="03000509000000000000" pitchFamily="65" charset="-120"/>
              </a:rPr>
              <a:t>上傳至</a:t>
            </a:r>
            <a:r>
              <a:rPr lang="en-US" altLang="zh-TW" sz="1600" b="1" dirty="0">
                <a:latin typeface="標楷體" panose="03000509000000000000" pitchFamily="65" charset="-120"/>
                <a:ea typeface="標楷體" panose="03000509000000000000" pitchFamily="65" charset="-120"/>
              </a:rPr>
              <a:t>OpenAI</a:t>
            </a:r>
            <a:r>
              <a:rPr lang="zh-TW" altLang="en-US" sz="1600" b="1" dirty="0">
                <a:latin typeface="標楷體" panose="03000509000000000000" pitchFamily="65" charset="-120"/>
                <a:ea typeface="標楷體" panose="03000509000000000000" pitchFamily="65" charset="-120"/>
              </a:rPr>
              <a:t>的</a:t>
            </a:r>
            <a:r>
              <a:rPr lang="en-US" altLang="zh-TW" sz="1600" b="1" dirty="0">
                <a:latin typeface="標楷體" panose="03000509000000000000" pitchFamily="65" charset="-120"/>
                <a:ea typeface="標楷體" panose="03000509000000000000" pitchFamily="65" charset="-120"/>
              </a:rPr>
              <a:t>API</a:t>
            </a:r>
            <a:endParaRPr lang="zh-TW" altLang="en-US" sz="1600" b="1" dirty="0"/>
          </a:p>
        </p:txBody>
      </p:sp>
    </p:spTree>
    <p:extLst>
      <p:ext uri="{BB962C8B-B14F-4D97-AF65-F5344CB8AC3E}">
        <p14:creationId xmlns:p14="http://schemas.microsoft.com/office/powerpoint/2010/main" val="907361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56</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524" y="1894133"/>
            <a:ext cx="6019845" cy="3420367"/>
          </a:xfrm>
          <a:prstGeom prst="rect">
            <a:avLst/>
          </a:prstGeom>
        </p:spPr>
      </p:pic>
      <p:sp>
        <p:nvSpPr>
          <p:cNvPr id="25" name="文字方塊 24">
            <a:extLst>
              <a:ext uri="{FF2B5EF4-FFF2-40B4-BE49-F238E27FC236}">
                <a16:creationId xmlns:a16="http://schemas.microsoft.com/office/drawing/2014/main" id="{089A5E42-080E-AD03-BFC7-AF128CD078FA}"/>
              </a:ext>
            </a:extLst>
          </p:cNvPr>
          <p:cNvSpPr txBox="1"/>
          <p:nvPr/>
        </p:nvSpPr>
        <p:spPr>
          <a:xfrm>
            <a:off x="970208" y="4327278"/>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獲得模型回傳後，</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回傳</a:t>
            </a:r>
            <a:r>
              <a:rPr lang="en-US" altLang="zh-TW" sz="1600" b="1" dirty="0">
                <a:latin typeface="標楷體" panose="03000509000000000000" pitchFamily="65" charset="-120"/>
                <a:ea typeface="標楷體" panose="03000509000000000000" pitchFamily="65" charset="-120"/>
              </a:rPr>
              <a:t>Server</a:t>
            </a:r>
            <a:endParaRPr lang="zh-TW" altLang="en-US" sz="1600" b="1" dirty="0"/>
          </a:p>
        </p:txBody>
      </p:sp>
      <p:pic>
        <p:nvPicPr>
          <p:cNvPr id="3" name="圖片 2">
            <a:extLst>
              <a:ext uri="{FF2B5EF4-FFF2-40B4-BE49-F238E27FC236}">
                <a16:creationId xmlns:a16="http://schemas.microsoft.com/office/drawing/2014/main" id="{B9AEF9BD-C9E1-2BAD-9100-7E6506A2F6E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4176" y="1126206"/>
            <a:ext cx="2672772" cy="3063456"/>
          </a:xfrm>
          <a:prstGeom prst="rect">
            <a:avLst/>
          </a:prstGeom>
          <a:ln>
            <a:solidFill>
              <a:schemeClr val="accent2">
                <a:lumMod val="50000"/>
              </a:schemeClr>
            </a:solidFill>
          </a:ln>
        </p:spPr>
      </p:pic>
      <p:sp>
        <p:nvSpPr>
          <p:cNvPr id="2" name="文字方塊 1">
            <a:extLst>
              <a:ext uri="{FF2B5EF4-FFF2-40B4-BE49-F238E27FC236}">
                <a16:creationId xmlns:a16="http://schemas.microsoft.com/office/drawing/2014/main" id="{1DA841F6-7A73-6358-5DCE-7D7375BA65E6}"/>
              </a:ext>
            </a:extLst>
          </p:cNvPr>
          <p:cNvSpPr txBox="1"/>
          <p:nvPr/>
        </p:nvSpPr>
        <p:spPr>
          <a:xfrm>
            <a:off x="8357727" y="-584775"/>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與額外參數合併，</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封裝為</a:t>
            </a:r>
            <a:r>
              <a:rPr lang="en-US" altLang="zh-TW" sz="1600" b="1" dirty="0" err="1">
                <a:latin typeface="標楷體" panose="03000509000000000000" pitchFamily="65" charset="-120"/>
                <a:ea typeface="標楷體" panose="03000509000000000000" pitchFamily="65" charset="-120"/>
              </a:rPr>
              <a:t>json</a:t>
            </a:r>
            <a:r>
              <a:rPr lang="en-US" altLang="zh-TW" sz="1600" b="1" dirty="0">
                <a:latin typeface="標楷體" panose="03000509000000000000" pitchFamily="65" charset="-120"/>
                <a:ea typeface="標楷體" panose="03000509000000000000" pitchFamily="65" charset="-120"/>
              </a:rPr>
              <a:t> request</a:t>
            </a:r>
            <a:endParaRPr lang="zh-TW" altLang="en-US" sz="1600" b="1" dirty="0"/>
          </a:p>
        </p:txBody>
      </p:sp>
      <p:grpSp>
        <p:nvGrpSpPr>
          <p:cNvPr id="4" name="群組 3">
            <a:extLst>
              <a:ext uri="{FF2B5EF4-FFF2-40B4-BE49-F238E27FC236}">
                <a16:creationId xmlns:a16="http://schemas.microsoft.com/office/drawing/2014/main" id="{77A5F0E6-5EC9-73C5-1116-80F93CC717C9}"/>
              </a:ext>
            </a:extLst>
          </p:cNvPr>
          <p:cNvGrpSpPr/>
          <p:nvPr/>
        </p:nvGrpSpPr>
        <p:grpSpPr>
          <a:xfrm>
            <a:off x="8427142" y="-2459454"/>
            <a:ext cx="1994820" cy="1819714"/>
            <a:chOff x="385812" y="1739868"/>
            <a:chExt cx="1655639" cy="1510307"/>
          </a:xfrm>
        </p:grpSpPr>
        <p:pic>
          <p:nvPicPr>
            <p:cNvPr id="5" name="圖片 4">
              <a:extLst>
                <a:ext uri="{FF2B5EF4-FFF2-40B4-BE49-F238E27FC236}">
                  <a16:creationId xmlns:a16="http://schemas.microsoft.com/office/drawing/2014/main" id="{090D0108-89E4-C6D4-1F4A-842CFA6043EC}"/>
                </a:ext>
              </a:extLst>
            </p:cNvPr>
            <p:cNvPicPr>
              <a:picLocks noChangeAspect="1"/>
            </p:cNvPicPr>
            <p:nvPr/>
          </p:nvPicPr>
          <p:blipFill rotWithShape="1">
            <a:blip r:embed="rId6"/>
            <a:srcRect r="45644"/>
            <a:stretch/>
          </p:blipFill>
          <p:spPr>
            <a:xfrm>
              <a:off x="385812" y="1739868"/>
              <a:ext cx="1655639" cy="1510307"/>
            </a:xfrm>
            <a:prstGeom prst="rect">
              <a:avLst/>
            </a:prstGeom>
          </p:spPr>
        </p:pic>
        <p:sp>
          <p:nvSpPr>
            <p:cNvPr id="6" name="矩形 5">
              <a:extLst>
                <a:ext uri="{FF2B5EF4-FFF2-40B4-BE49-F238E27FC236}">
                  <a16:creationId xmlns:a16="http://schemas.microsoft.com/office/drawing/2014/main" id="{028E3656-EBA6-B471-1737-5D41AAE614AB}"/>
                </a:ext>
              </a:extLst>
            </p:cNvPr>
            <p:cNvSpPr/>
            <p:nvPr/>
          </p:nvSpPr>
          <p:spPr>
            <a:xfrm>
              <a:off x="1291257" y="2094009"/>
              <a:ext cx="750194" cy="162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圓角 9">
            <a:extLst>
              <a:ext uri="{FF2B5EF4-FFF2-40B4-BE49-F238E27FC236}">
                <a16:creationId xmlns:a16="http://schemas.microsoft.com/office/drawing/2014/main" id="{3D4F3C0D-12B1-2391-4ABC-E63E02D4F5F5}"/>
              </a:ext>
            </a:extLst>
          </p:cNvPr>
          <p:cNvSpPr/>
          <p:nvPr/>
        </p:nvSpPr>
        <p:spPr>
          <a:xfrm>
            <a:off x="4891490" y="301954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54057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33176" y="-5983160"/>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833177" y="1150961"/>
            <a:ext cx="4339649" cy="497398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70D15352-1101-9BA5-813D-EC69F7A9B37B}"/>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3EA811D-6903-A21B-AB75-2D3AD127B9E3}"/>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2" name="右大括弧 1">
            <a:extLst>
              <a:ext uri="{FF2B5EF4-FFF2-40B4-BE49-F238E27FC236}">
                <a16:creationId xmlns:a16="http://schemas.microsoft.com/office/drawing/2014/main" id="{8AFA6664-8611-9042-4A26-21C3AB298874}"/>
              </a:ext>
            </a:extLst>
          </p:cNvPr>
          <p:cNvSpPr/>
          <p:nvPr/>
        </p:nvSpPr>
        <p:spPr>
          <a:xfrm>
            <a:off x="9909136" y="2927349"/>
            <a:ext cx="98464" cy="122555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B92E8AC-2C6E-F8BF-FAC5-48C2AAA34BE6}"/>
              </a:ext>
            </a:extLst>
          </p:cNvPr>
          <p:cNvSpPr txBox="1"/>
          <p:nvPr/>
        </p:nvSpPr>
        <p:spPr>
          <a:xfrm>
            <a:off x="10077129" y="3386235"/>
            <a:ext cx="1390971" cy="307777"/>
          </a:xfrm>
          <a:prstGeom prst="rect">
            <a:avLst/>
          </a:prstGeom>
          <a:solidFill>
            <a:schemeClr val="bg1"/>
          </a:solidFill>
          <a:effectLst>
            <a:softEdge rad="63500"/>
          </a:effectLst>
        </p:spPr>
        <p:txBody>
          <a:bodyPr wrap="square" rtlCol="0">
            <a:spAutoFit/>
          </a:bodyPr>
          <a:lstStyle/>
          <a:p>
            <a:r>
              <a:rPr lang="en-US" altLang="zh-TW" sz="1400" dirty="0">
                <a:latin typeface="標楷體" panose="03000509000000000000" pitchFamily="65" charset="-120"/>
                <a:ea typeface="標楷體" panose="03000509000000000000" pitchFamily="65" charset="-120"/>
              </a:rPr>
              <a:t>LLM</a:t>
            </a:r>
            <a:r>
              <a:rPr lang="zh-TW" altLang="en-US" sz="1400" dirty="0">
                <a:latin typeface="標楷體" panose="03000509000000000000" pitchFamily="65" charset="-120"/>
                <a:ea typeface="標楷體" panose="03000509000000000000" pitchFamily="65" charset="-120"/>
              </a:rPr>
              <a:t>補全部分</a:t>
            </a:r>
          </a:p>
        </p:txBody>
      </p:sp>
    </p:spTree>
    <p:extLst>
      <p:ext uri="{BB962C8B-B14F-4D97-AF65-F5344CB8AC3E}">
        <p14:creationId xmlns:p14="http://schemas.microsoft.com/office/powerpoint/2010/main" val="2707789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pic>
        <p:nvPicPr>
          <p:cNvPr id="3" name="圖片 2" descr="一張含有 玩具, 室內 的圖片&#10;&#10;自動產生的描述">
            <a:extLst>
              <a:ext uri="{FF2B5EF4-FFF2-40B4-BE49-F238E27FC236}">
                <a16:creationId xmlns:a16="http://schemas.microsoft.com/office/drawing/2014/main" id="{E77A4039-4055-BF6D-A16B-9BE631998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575" y="1752599"/>
            <a:ext cx="3552825" cy="3552825"/>
          </a:xfrm>
          <a:prstGeom prst="rect">
            <a:avLst/>
          </a:prstGeom>
        </p:spPr>
      </p:pic>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pic>
        <p:nvPicPr>
          <p:cNvPr id="5" name="圖片 4">
            <a:extLst>
              <a:ext uri="{FF2B5EF4-FFF2-40B4-BE49-F238E27FC236}">
                <a16:creationId xmlns:a16="http://schemas.microsoft.com/office/drawing/2014/main" id="{DC0768A5-62CD-F997-BE09-CE807A6C629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86064" y="4690813"/>
            <a:ext cx="5200266" cy="1440000"/>
          </a:xfrm>
          <a:prstGeom prst="rect">
            <a:avLst/>
          </a:prstGeom>
        </p:spPr>
      </p:pic>
      <p:sp>
        <p:nvSpPr>
          <p:cNvPr id="2" name="文字方塊 1">
            <a:extLst>
              <a:ext uri="{FF2B5EF4-FFF2-40B4-BE49-F238E27FC236}">
                <a16:creationId xmlns:a16="http://schemas.microsoft.com/office/drawing/2014/main" id="{0F304522-5031-411E-EFAE-2E5DECD545A1}"/>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6838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pic>
        <p:nvPicPr>
          <p:cNvPr id="5" name="圖片 4" descr="一張含有 纜線, 室內, 工具, 人員 的圖片&#10;&#10;自動產生的描述">
            <a:extLst>
              <a:ext uri="{FF2B5EF4-FFF2-40B4-BE49-F238E27FC236}">
                <a16:creationId xmlns:a16="http://schemas.microsoft.com/office/drawing/2014/main" id="{3012BB69-838A-B722-DFC4-046DBD9C9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986" y="1629000"/>
            <a:ext cx="3600000" cy="3600000"/>
          </a:xfrm>
          <a:prstGeom prst="rect">
            <a:avLst/>
          </a:prstGeom>
        </p:spPr>
      </p:pic>
      <p:pic>
        <p:nvPicPr>
          <p:cNvPr id="7" name="圖片 6">
            <a:extLst>
              <a:ext uri="{FF2B5EF4-FFF2-40B4-BE49-F238E27FC236}">
                <a16:creationId xmlns:a16="http://schemas.microsoft.com/office/drawing/2014/main" id="{6AA31197-3D94-62ED-6506-C371FE0D4F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86064" y="4690813"/>
            <a:ext cx="5200266" cy="1440000"/>
          </a:xfrm>
          <a:prstGeom prst="rect">
            <a:avLst/>
          </a:prstGeom>
        </p:spPr>
      </p:pic>
      <p:sp>
        <p:nvSpPr>
          <p:cNvPr id="2" name="文字方塊 1">
            <a:extLst>
              <a:ext uri="{FF2B5EF4-FFF2-40B4-BE49-F238E27FC236}">
                <a16:creationId xmlns:a16="http://schemas.microsoft.com/office/drawing/2014/main" id="{7C14B267-64C5-54F4-E7EE-FE4DA99C95B3}"/>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失敗的影片</a:t>
            </a:r>
          </a:p>
        </p:txBody>
      </p:sp>
    </p:spTree>
    <p:extLst>
      <p:ext uri="{BB962C8B-B14F-4D97-AF65-F5344CB8AC3E}">
        <p14:creationId xmlns:p14="http://schemas.microsoft.com/office/powerpoint/2010/main" val="1197076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探索大型語言模型在自動程式碼生成中的應用，並達到使用自然語言控制機器的目的。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驗證將自然語言指令轉換為程式碼的可行性和實際效果。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自行組裝設計機器，並透過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列印技術實現更為客製化的機型製作。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分析和評估所開發的系統在不同應用場景下的實際效果和應用價值。</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提供相關技術和方法的研究成果，為自然語言控制機器的相關研究和應用提供實證基礎和技術範本。</a:t>
            </a:r>
          </a:p>
        </p:txBody>
      </p:sp>
      <p:sp>
        <p:nvSpPr>
          <p:cNvPr id="5" name="投影片編號版面配置區 4">
            <a:extLst>
              <a:ext uri="{FF2B5EF4-FFF2-40B4-BE49-F238E27FC236}">
                <a16:creationId xmlns:a16="http://schemas.microsoft.com/office/drawing/2014/main" id="{D163AEF4-23D1-0802-C917-97D8DE16E6F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3191870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837FF591-B4E0-89F1-3C6C-FA5EF4B62F17}"/>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084F2B1-C4F5-462A-B863-AC5B2D946FBB}"/>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Tree>
    <p:extLst>
      <p:ext uri="{BB962C8B-B14F-4D97-AF65-F5344CB8AC3E}">
        <p14:creationId xmlns:p14="http://schemas.microsoft.com/office/powerpoint/2010/main" val="71854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336080202"/>
                  </p:ext>
                </p:extLst>
              </p:nvPr>
            </p:nvGraphicFramePr>
            <p:xfrm>
              <a:off x="2924786" y="844553"/>
              <a:ext cx="5690245" cy="4544177"/>
            </p:xfrm>
            <a:graphic>
              <a:graphicData uri="http://schemas.microsoft.com/office/drawing/2017/model3d">
                <am3d:model3d r:embed="rId4">
                  <am3d:spPr>
                    <a:xfrm>
                      <a:off x="0" y="0"/>
                      <a:ext cx="5690245" cy="4544177"/>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y="16200000"/>
                    <am3d:postTrans dx="0" dy="0" dz="0"/>
                  </am3d:trans>
                  <am3d:raster rName="Office3DRenderer" rVer="16.0.8326">
                    <am3d:blip r:embed="rId5"/>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5"/>
              <a:stretch>
                <a:fillRect/>
              </a:stretch>
            </p:blipFill>
            <p:spPr>
              <a:xfrm>
                <a:off x="2924786" y="844553"/>
                <a:ext cx="5690245" cy="4544177"/>
              </a:xfrm>
              <a:prstGeom prst="rect">
                <a:avLst/>
              </a:prstGeom>
            </p:spPr>
          </p:pic>
        </mc:Fallback>
      </mc:AlternateContent>
      <p:sp>
        <p:nvSpPr>
          <p:cNvPr id="5" name="投影片編號版面配置區 4">
            <a:extLst>
              <a:ext uri="{FF2B5EF4-FFF2-40B4-BE49-F238E27FC236}">
                <a16:creationId xmlns:a16="http://schemas.microsoft.com/office/drawing/2014/main" id="{465B884E-55D9-0F25-BBE0-52D818EC30A6}"/>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Tree>
    <p:extLst>
      <p:ext uri="{BB962C8B-B14F-4D97-AF65-F5344CB8AC3E}">
        <p14:creationId xmlns:p14="http://schemas.microsoft.com/office/powerpoint/2010/main" val="1825480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4204583468"/>
                  </p:ext>
                </p:extLst>
              </p:nvPr>
            </p:nvGraphicFramePr>
            <p:xfrm>
              <a:off x="2124609" y="33632"/>
              <a:ext cx="5537998" cy="6166018"/>
            </p:xfrm>
            <a:graphic>
              <a:graphicData uri="http://schemas.microsoft.com/office/drawing/2017/model3d">
                <am3d:model3d r:embed="rId4">
                  <am3d:spPr>
                    <a:xfrm>
                      <a:off x="0" y="0"/>
                      <a:ext cx="5537998" cy="6166018"/>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x="9884734" ay="3014563" az="10089546"/>
                    <am3d:postTrans dx="0" dy="0" dz="0"/>
                  </am3d:trans>
                  <am3d:raster rName="Office3DRenderer" rVer="16.0.8326">
                    <am3d:blip r:embed="rId5"/>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5"/>
              <a:stretch>
                <a:fillRect/>
              </a:stretch>
            </p:blipFill>
            <p:spPr>
              <a:xfrm>
                <a:off x="2124609" y="33632"/>
                <a:ext cx="5537998" cy="6166018"/>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8EE4F085-28B8-973C-ADBA-861A6186C0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3A9F602B-7FDF-305A-A5B9-CF0F312E06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9343" y="1729788"/>
            <a:ext cx="1443499" cy="1443499"/>
          </a:xfrm>
          <a:prstGeom prst="rect">
            <a:avLst/>
          </a:prstGeom>
        </p:spPr>
      </p:pic>
      <p:cxnSp>
        <p:nvCxnSpPr>
          <p:cNvPr id="5" name="直線接點 4">
            <a:extLst>
              <a:ext uri="{FF2B5EF4-FFF2-40B4-BE49-F238E27FC236}">
                <a16:creationId xmlns:a16="http://schemas.microsoft.com/office/drawing/2014/main" id="{A7246D8C-E592-95F9-84BC-5ABEA2E1CEB5}"/>
              </a:ext>
            </a:extLst>
          </p:cNvPr>
          <p:cNvCxnSpPr>
            <a:cxnSpLocks/>
            <a:stCxn id="4" idx="1"/>
          </p:cNvCxnSpPr>
          <p:nvPr/>
        </p:nvCxnSpPr>
        <p:spPr>
          <a:xfrm flipH="1" flipV="1">
            <a:off x="5853134" y="2213593"/>
            <a:ext cx="1326209" cy="237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9A14D7E1-7CA8-6F22-EC75-66521398C9C2}"/>
              </a:ext>
            </a:extLst>
          </p:cNvPr>
          <p:cNvCxnSpPr>
            <a:cxnSpLocks/>
            <a:stCxn id="3" idx="1"/>
          </p:cNvCxnSpPr>
          <p:nvPr/>
        </p:nvCxnSpPr>
        <p:spPr>
          <a:xfrm flipH="1" flipV="1">
            <a:off x="6313336" y="4218211"/>
            <a:ext cx="1290505" cy="163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線接點 6">
            <a:extLst>
              <a:ext uri="{FF2B5EF4-FFF2-40B4-BE49-F238E27FC236}">
                <a16:creationId xmlns:a16="http://schemas.microsoft.com/office/drawing/2014/main" id="{CADB6768-D560-E5AE-175E-692A15F3CEDF}"/>
              </a:ext>
            </a:extLst>
          </p:cNvPr>
          <p:cNvCxnSpPr>
            <a:cxnSpLocks/>
            <a:stCxn id="3" idx="1"/>
          </p:cNvCxnSpPr>
          <p:nvPr/>
        </p:nvCxnSpPr>
        <p:spPr>
          <a:xfrm flipH="1" flipV="1">
            <a:off x="6164693" y="3350565"/>
            <a:ext cx="1439148" cy="1030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線接點 8">
            <a:extLst>
              <a:ext uri="{FF2B5EF4-FFF2-40B4-BE49-F238E27FC236}">
                <a16:creationId xmlns:a16="http://schemas.microsoft.com/office/drawing/2014/main" id="{FFAC8A9A-2B97-6291-3C5A-5416ACA31F01}"/>
              </a:ext>
            </a:extLst>
          </p:cNvPr>
          <p:cNvCxnSpPr>
            <a:cxnSpLocks/>
            <a:stCxn id="4" idx="1"/>
          </p:cNvCxnSpPr>
          <p:nvPr/>
        </p:nvCxnSpPr>
        <p:spPr>
          <a:xfrm flipH="1" flipV="1">
            <a:off x="4614884" y="2195885"/>
            <a:ext cx="2564459" cy="2556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018C3C19-1EB2-D3CE-9BDE-DB524034311B}"/>
              </a:ext>
            </a:extLst>
          </p:cNvPr>
          <p:cNvCxnSpPr>
            <a:cxnSpLocks/>
            <a:stCxn id="4" idx="1"/>
          </p:cNvCxnSpPr>
          <p:nvPr/>
        </p:nvCxnSpPr>
        <p:spPr>
          <a:xfrm flipH="1">
            <a:off x="4674258" y="2451538"/>
            <a:ext cx="2505085" cy="855465"/>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圖片 17" descr="一張含有 電子產品, 電子元件, 電路元件, 電子工程 的圖片&#10;&#10;自動產生的描述">
            <a:extLst>
              <a:ext uri="{FF2B5EF4-FFF2-40B4-BE49-F238E27FC236}">
                <a16:creationId xmlns:a16="http://schemas.microsoft.com/office/drawing/2014/main" id="{A74CCDAF-5208-D362-B168-392ABBB12B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3458" y="2343582"/>
            <a:ext cx="1743075" cy="1743075"/>
          </a:xfrm>
          <a:prstGeom prst="rect">
            <a:avLst/>
          </a:prstGeom>
        </p:spPr>
      </p:pic>
      <p:sp>
        <p:nvSpPr>
          <p:cNvPr id="21" name="投影片編號版面配置區 20">
            <a:extLst>
              <a:ext uri="{FF2B5EF4-FFF2-40B4-BE49-F238E27FC236}">
                <a16:creationId xmlns:a16="http://schemas.microsoft.com/office/drawing/2014/main" id="{260C6B55-7239-8FE1-4E45-FD604CF3F49A}"/>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8" name="文字方塊 7">
            <a:extLst>
              <a:ext uri="{FF2B5EF4-FFF2-40B4-BE49-F238E27FC236}">
                <a16:creationId xmlns:a16="http://schemas.microsoft.com/office/drawing/2014/main" id="{51460CD6-D1FD-D455-6525-C96E288D420A}"/>
              </a:ext>
            </a:extLst>
          </p:cNvPr>
          <p:cNvSpPr txBox="1"/>
          <p:nvPr/>
        </p:nvSpPr>
        <p:spPr>
          <a:xfrm>
            <a:off x="7622058" y="2928670"/>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E798F88F-06BD-1C4B-024E-3528748B26A5}"/>
              </a:ext>
            </a:extLst>
          </p:cNvPr>
          <p:cNvSpPr txBox="1"/>
          <p:nvPr/>
        </p:nvSpPr>
        <p:spPr>
          <a:xfrm>
            <a:off x="8159493" y="5007295"/>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2" name="文字方塊 21">
            <a:extLst>
              <a:ext uri="{FF2B5EF4-FFF2-40B4-BE49-F238E27FC236}">
                <a16:creationId xmlns:a16="http://schemas.microsoft.com/office/drawing/2014/main" id="{29655A4C-B543-6D0D-9999-090F90B9209F}"/>
              </a:ext>
            </a:extLst>
          </p:cNvPr>
          <p:cNvSpPr txBox="1"/>
          <p:nvPr/>
        </p:nvSpPr>
        <p:spPr>
          <a:xfrm>
            <a:off x="9486820" y="3866013"/>
            <a:ext cx="1928733"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ESP32 Doit-Devkit</a:t>
            </a:r>
          </a:p>
        </p:txBody>
      </p:sp>
    </p:spTree>
    <p:extLst>
      <p:ext uri="{BB962C8B-B14F-4D97-AF65-F5344CB8AC3E}">
        <p14:creationId xmlns:p14="http://schemas.microsoft.com/office/powerpoint/2010/main" val="4071256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C05F593F-6BE2-9124-F100-0D2E13686021}"/>
              </a:ext>
            </a:extLst>
          </p:cNvPr>
          <p:cNvSpPr txBox="1"/>
          <p:nvPr/>
        </p:nvSpPr>
        <p:spPr>
          <a:xfrm>
            <a:off x="1241465" y="1582059"/>
            <a:ext cx="10398086"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簡化了路徑規劃，使大型語言模型在平面座標內進行規劃。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目標讓機械臂能夠在紙上或畫布上繪製出預定的圖案。</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914400" lvl="1" indent="-4572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draw(from, to):</a:t>
            </a:r>
            <a:r>
              <a:rPr lang="zh-TW" altLang="en-US" sz="2400" dirty="0">
                <a:latin typeface="標楷體" panose="03000509000000000000" pitchFamily="65" charset="-120"/>
                <a:ea typeface="標楷體" panose="03000509000000000000" pitchFamily="65" charset="-120"/>
              </a:rPr>
              <a:t>由變數</a:t>
            </a:r>
            <a:r>
              <a:rPr lang="en-US" altLang="zh-TW" sz="2400" dirty="0">
                <a:latin typeface="標楷體" panose="03000509000000000000" pitchFamily="65" charset="-120"/>
                <a:ea typeface="標楷體" panose="03000509000000000000" pitchFamily="65" charset="-120"/>
              </a:rPr>
              <a:t>from</a:t>
            </a:r>
            <a:r>
              <a:rPr lang="zh-TW" altLang="en-US" sz="2400" dirty="0">
                <a:latin typeface="標楷體" panose="03000509000000000000" pitchFamily="65" charset="-120"/>
                <a:ea typeface="標楷體" panose="03000509000000000000" pitchFamily="65" charset="-120"/>
              </a:rPr>
              <a:t>提供的座標，畫至變數</a:t>
            </a:r>
            <a:r>
              <a:rPr lang="en-US" altLang="zh-TW" sz="2400" dirty="0">
                <a:latin typeface="標楷體" panose="03000509000000000000" pitchFamily="65" charset="-120"/>
                <a:ea typeface="標楷體" panose="03000509000000000000" pitchFamily="65" charset="-120"/>
              </a:rPr>
              <a:t>to</a:t>
            </a:r>
            <a:r>
              <a:rPr lang="zh-TW" altLang="en-US" sz="2400" dirty="0">
                <a:latin typeface="標楷體" panose="03000509000000000000" pitchFamily="65" charset="-120"/>
                <a:ea typeface="標楷體" panose="03000509000000000000" pitchFamily="65" charset="-120"/>
              </a:rPr>
              <a:t>提供的座標。</a:t>
            </a:r>
          </a:p>
        </p:txBody>
      </p:sp>
      <p:sp>
        <p:nvSpPr>
          <p:cNvPr id="5" name="投影片編號版面配置區 4">
            <a:extLst>
              <a:ext uri="{FF2B5EF4-FFF2-40B4-BE49-F238E27FC236}">
                <a16:creationId xmlns:a16="http://schemas.microsoft.com/office/drawing/2014/main" id="{10E70486-B45A-6C8A-FDC2-BC58CE208102}"/>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Tree>
    <p:extLst>
      <p:ext uri="{BB962C8B-B14F-4D97-AF65-F5344CB8AC3E}">
        <p14:creationId xmlns:p14="http://schemas.microsoft.com/office/powerpoint/2010/main" val="33943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12693A1C-EAC1-1FF3-A0B4-855DBA2C3FA7}"/>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24600" y="1582059"/>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24600" y="8324719"/>
            <a:ext cx="3129162" cy="2051223"/>
          </a:xfrm>
          <a:prstGeom prst="rect">
            <a:avLst/>
          </a:prstGeom>
          <a:ln>
            <a:solidFill>
              <a:schemeClr val="accent2">
                <a:lumMod val="50000"/>
              </a:schemeClr>
            </a:solidFill>
          </a:ln>
        </p:spPr>
      </p:pic>
      <p:sp>
        <p:nvSpPr>
          <p:cNvPr id="9" name="投影片編號版面配置區 8">
            <a:extLst>
              <a:ext uri="{FF2B5EF4-FFF2-40B4-BE49-F238E27FC236}">
                <a16:creationId xmlns:a16="http://schemas.microsoft.com/office/drawing/2014/main" id="{9555E861-5F62-83F2-D06C-2853572AC620}"/>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grpSp>
        <p:nvGrpSpPr>
          <p:cNvPr id="3" name="群組 2">
            <a:extLst>
              <a:ext uri="{FF2B5EF4-FFF2-40B4-BE49-F238E27FC236}">
                <a16:creationId xmlns:a16="http://schemas.microsoft.com/office/drawing/2014/main" id="{443F1210-B96E-0457-E453-3181C8DF9C7D}"/>
              </a:ext>
            </a:extLst>
          </p:cNvPr>
          <p:cNvGrpSpPr/>
          <p:nvPr/>
        </p:nvGrpSpPr>
        <p:grpSpPr>
          <a:xfrm>
            <a:off x="1448545" y="3323049"/>
            <a:ext cx="4876055" cy="2172782"/>
            <a:chOff x="1448545" y="3323049"/>
            <a:chExt cx="4876055" cy="2172782"/>
          </a:xfrm>
        </p:grpSpPr>
        <p:pic>
          <p:nvPicPr>
            <p:cNvPr id="5" name="圖片 4">
              <a:extLst>
                <a:ext uri="{FF2B5EF4-FFF2-40B4-BE49-F238E27FC236}">
                  <a16:creationId xmlns:a16="http://schemas.microsoft.com/office/drawing/2014/main" id="{E06646D2-A8B5-96B9-E281-97DF6B8501E3}"/>
                </a:ext>
              </a:extLst>
            </p:cNvPr>
            <p:cNvPicPr>
              <a:picLocks noChangeAspect="1"/>
            </p:cNvPicPr>
            <p:nvPr/>
          </p:nvPicPr>
          <p:blipFill>
            <a:blip r:embed="rId6"/>
            <a:stretch>
              <a:fillRect/>
            </a:stretch>
          </p:blipFill>
          <p:spPr>
            <a:xfrm>
              <a:off x="1448545" y="3323049"/>
              <a:ext cx="4381980" cy="2172782"/>
            </a:xfrm>
            <a:prstGeom prst="rect">
              <a:avLst/>
            </a:prstGeom>
          </p:spPr>
        </p:pic>
        <p:sp>
          <p:nvSpPr>
            <p:cNvPr id="7" name="矩形 6">
              <a:extLst>
                <a:ext uri="{FF2B5EF4-FFF2-40B4-BE49-F238E27FC236}">
                  <a16:creationId xmlns:a16="http://schemas.microsoft.com/office/drawing/2014/main" id="{D8C8B629-3004-6FD6-4019-47B4E1F9ADF8}"/>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1923655D-09FF-C9EA-35EA-56F794C782C6}"/>
                </a:ext>
              </a:extLst>
            </p:cNvPr>
            <p:cNvCxnSpPr>
              <a:cxnSpLocks/>
            </p:cNvCxnSpPr>
            <p:nvPr/>
          </p:nvCxnSpPr>
          <p:spPr>
            <a:xfrm flipH="1">
              <a:off x="3926175" y="3832529"/>
              <a:ext cx="2398425"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右大括弧 9">
            <a:extLst>
              <a:ext uri="{FF2B5EF4-FFF2-40B4-BE49-F238E27FC236}">
                <a16:creationId xmlns:a16="http://schemas.microsoft.com/office/drawing/2014/main" id="{B9234E32-F55A-5F4E-18A6-05D6AE96195F}"/>
              </a:ext>
            </a:extLst>
          </p:cNvPr>
          <p:cNvSpPr/>
          <p:nvPr/>
        </p:nvSpPr>
        <p:spPr>
          <a:xfrm>
            <a:off x="11600026" y="1835426"/>
            <a:ext cx="222291" cy="257401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DB20766-E568-C093-8391-AF6131057BD3}"/>
              </a:ext>
            </a:extLst>
          </p:cNvPr>
          <p:cNvSpPr txBox="1"/>
          <p:nvPr/>
        </p:nvSpPr>
        <p:spPr>
          <a:xfrm>
            <a:off x="10668000" y="2028334"/>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函式說明</a:t>
            </a:r>
          </a:p>
        </p:txBody>
      </p:sp>
      <p:sp>
        <p:nvSpPr>
          <p:cNvPr id="13" name="右大括弧 12">
            <a:extLst>
              <a:ext uri="{FF2B5EF4-FFF2-40B4-BE49-F238E27FC236}">
                <a16:creationId xmlns:a16="http://schemas.microsoft.com/office/drawing/2014/main" id="{A4176197-85EE-6D63-ED98-3F102AF39C0C}"/>
              </a:ext>
            </a:extLst>
          </p:cNvPr>
          <p:cNvSpPr/>
          <p:nvPr/>
        </p:nvSpPr>
        <p:spPr>
          <a:xfrm>
            <a:off x="9453762" y="4424656"/>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19B21BF8-D591-02B8-D086-4C88549F3FDB}"/>
              </a:ext>
            </a:extLst>
          </p:cNvPr>
          <p:cNvSpPr txBox="1"/>
          <p:nvPr/>
        </p:nvSpPr>
        <p:spPr>
          <a:xfrm>
            <a:off x="9609056" y="4803367"/>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指令要求</a:t>
            </a:r>
          </a:p>
        </p:txBody>
      </p:sp>
    </p:spTree>
    <p:extLst>
      <p:ext uri="{BB962C8B-B14F-4D97-AF65-F5344CB8AC3E}">
        <p14:creationId xmlns:p14="http://schemas.microsoft.com/office/powerpoint/2010/main" val="132418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24600" y="-4094841"/>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24600" y="2647819"/>
            <a:ext cx="3129162" cy="205122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F2F9B7CD-300E-5C65-F127-8F8ADCD9D385}"/>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176D0120-E681-0CE2-E4DA-159B1E9C29FD}"/>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2" name="右大括弧 1">
            <a:extLst>
              <a:ext uri="{FF2B5EF4-FFF2-40B4-BE49-F238E27FC236}">
                <a16:creationId xmlns:a16="http://schemas.microsoft.com/office/drawing/2014/main" id="{58E989D2-21C5-1A10-899C-398588E2BC83}"/>
              </a:ext>
            </a:extLst>
          </p:cNvPr>
          <p:cNvSpPr/>
          <p:nvPr/>
        </p:nvSpPr>
        <p:spPr>
          <a:xfrm>
            <a:off x="9298468" y="3321570"/>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A5B76907-ADD9-DCE4-EFED-4E9015C8BE23}"/>
              </a:ext>
            </a:extLst>
          </p:cNvPr>
          <p:cNvSpPr txBox="1"/>
          <p:nvPr/>
        </p:nvSpPr>
        <p:spPr>
          <a:xfrm>
            <a:off x="9453762" y="3700281"/>
            <a:ext cx="1531188" cy="307777"/>
          </a:xfrm>
          <a:prstGeom prst="rect">
            <a:avLst/>
          </a:prstGeom>
          <a:solidFill>
            <a:schemeClr val="bg1"/>
          </a:solidFill>
          <a:effectLst>
            <a:softEdge rad="63500"/>
          </a:effectLst>
        </p:spPr>
        <p:txBody>
          <a:bodyPr wrap="none" rtlCol="0">
            <a:spAutoFit/>
          </a:bodyPr>
          <a:lstStyle/>
          <a:p>
            <a:r>
              <a:rPr lang="en-US" altLang="zh-TW" sz="1400" dirty="0">
                <a:latin typeface="標楷體" panose="03000509000000000000" pitchFamily="65" charset="-120"/>
                <a:ea typeface="標楷體" panose="03000509000000000000" pitchFamily="65" charset="-120"/>
              </a:rPr>
              <a:t>LLM</a:t>
            </a:r>
            <a:r>
              <a:rPr lang="zh-TW" altLang="en-US" sz="1400" dirty="0">
                <a:latin typeface="標楷體" panose="03000509000000000000" pitchFamily="65" charset="-120"/>
                <a:ea typeface="標楷體" panose="03000509000000000000" pitchFamily="65" charset="-120"/>
              </a:rPr>
              <a:t>直接呼叫函式</a:t>
            </a:r>
          </a:p>
        </p:txBody>
      </p:sp>
    </p:spTree>
    <p:extLst>
      <p:ext uri="{BB962C8B-B14F-4D97-AF65-F5344CB8AC3E}">
        <p14:creationId xmlns:p14="http://schemas.microsoft.com/office/powerpoint/2010/main" val="1061809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pic>
        <p:nvPicPr>
          <p:cNvPr id="16" name="圖片 15">
            <a:extLst>
              <a:ext uri="{FF2B5EF4-FFF2-40B4-BE49-F238E27FC236}">
                <a16:creationId xmlns:a16="http://schemas.microsoft.com/office/drawing/2014/main" id="{A0E620F7-64AE-6A8A-171D-EE1BD62497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25282" y="4661175"/>
            <a:ext cx="4972797" cy="1440000"/>
          </a:xfrm>
          <a:prstGeom prst="rect">
            <a:avLst/>
          </a:prstGeom>
        </p:spPr>
      </p:pic>
      <p:pic>
        <p:nvPicPr>
          <p:cNvPr id="18" name="圖片 17" descr="一張含有 纜線, 機器, 電氣線路, 工具 的圖片&#10;&#10;自動產生的描述">
            <a:extLst>
              <a:ext uri="{FF2B5EF4-FFF2-40B4-BE49-F238E27FC236}">
                <a16:creationId xmlns:a16="http://schemas.microsoft.com/office/drawing/2014/main" id="{72638CC1-05E6-420C-DED7-1E42F0ADB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4461" y="1629000"/>
            <a:ext cx="3600000" cy="3600000"/>
          </a:xfrm>
          <a:prstGeom prst="rect">
            <a:avLst/>
          </a:prstGeom>
        </p:spPr>
      </p:pic>
      <p:sp>
        <p:nvSpPr>
          <p:cNvPr id="3" name="文字方塊 2">
            <a:extLst>
              <a:ext uri="{FF2B5EF4-FFF2-40B4-BE49-F238E27FC236}">
                <a16:creationId xmlns:a16="http://schemas.microsoft.com/office/drawing/2014/main" id="{36D41FA4-297B-D143-9D1F-4FD67179250B}"/>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4283983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pic>
        <p:nvPicPr>
          <p:cNvPr id="4" name="圖片 3" descr="一張含有 機器, 纜線, 室內, 電氣線路 的圖片&#10;&#10;自動產生的描述">
            <a:extLst>
              <a:ext uri="{FF2B5EF4-FFF2-40B4-BE49-F238E27FC236}">
                <a16:creationId xmlns:a16="http://schemas.microsoft.com/office/drawing/2014/main" id="{3E4F12C8-1AF1-7D8F-077E-1C740D8EF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1629000"/>
            <a:ext cx="3600000" cy="3600000"/>
          </a:xfrm>
          <a:prstGeom prst="rect">
            <a:avLst/>
          </a:prstGeom>
        </p:spPr>
      </p:pic>
      <p:pic>
        <p:nvPicPr>
          <p:cNvPr id="6" name="圖片 5">
            <a:extLst>
              <a:ext uri="{FF2B5EF4-FFF2-40B4-BE49-F238E27FC236}">
                <a16:creationId xmlns:a16="http://schemas.microsoft.com/office/drawing/2014/main" id="{FFFA2062-D6E5-FE46-0A9A-0344ADB3016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20102" y="4785000"/>
            <a:ext cx="4983157" cy="1440000"/>
          </a:xfrm>
          <a:prstGeom prst="rect">
            <a:avLst/>
          </a:prstGeom>
        </p:spPr>
      </p:pic>
      <p:sp>
        <p:nvSpPr>
          <p:cNvPr id="3" name="文字方塊 2">
            <a:extLst>
              <a:ext uri="{FF2B5EF4-FFF2-40B4-BE49-F238E27FC236}">
                <a16:creationId xmlns:a16="http://schemas.microsoft.com/office/drawing/2014/main" id="{F93879EB-C3A4-A3EE-84DA-F1CEAC5B781D}"/>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3312608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pic>
        <p:nvPicPr>
          <p:cNvPr id="10" name="圖片 9" descr="一張含有 纜線, 電氣線路, 機器, 電子產品 的圖片&#10;&#10;自動產生的描述">
            <a:extLst>
              <a:ext uri="{FF2B5EF4-FFF2-40B4-BE49-F238E27FC236}">
                <a16:creationId xmlns:a16="http://schemas.microsoft.com/office/drawing/2014/main" id="{7286D7E2-E061-FA1B-2D56-46389A68E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1629000"/>
            <a:ext cx="3600000" cy="3600000"/>
          </a:xfrm>
          <a:prstGeom prst="rect">
            <a:avLst/>
          </a:prstGeom>
        </p:spPr>
      </p:pic>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pic>
        <p:nvPicPr>
          <p:cNvPr id="4" name="圖片 3">
            <a:extLst>
              <a:ext uri="{FF2B5EF4-FFF2-40B4-BE49-F238E27FC236}">
                <a16:creationId xmlns:a16="http://schemas.microsoft.com/office/drawing/2014/main" id="{12EBDDA1-2B78-5326-A64D-3B578E764CDA}"/>
              </a:ext>
            </a:extLst>
          </p:cNvPr>
          <p:cNvPicPr>
            <a:picLocks noChangeAspect="1"/>
          </p:cNvPicPr>
          <p:nvPr/>
        </p:nvPicPr>
        <p:blipFill>
          <a:blip r:embed="rId5"/>
          <a:stretch>
            <a:fillRect/>
          </a:stretch>
        </p:blipFill>
        <p:spPr>
          <a:xfrm>
            <a:off x="1862492" y="4629047"/>
            <a:ext cx="5098377" cy="1440000"/>
          </a:xfrm>
          <a:prstGeom prst="rect">
            <a:avLst/>
          </a:prstGeom>
        </p:spPr>
      </p:pic>
      <p:sp>
        <p:nvSpPr>
          <p:cNvPr id="3" name="文字方塊 2">
            <a:extLst>
              <a:ext uri="{FF2B5EF4-FFF2-40B4-BE49-F238E27FC236}">
                <a16:creationId xmlns:a16="http://schemas.microsoft.com/office/drawing/2014/main" id="{503233C8-B30C-1BB2-483C-37095503DB30}"/>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2351271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 </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D6286F6-5227-32D7-23AF-6471B352A43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4679BD46-B6AC-350F-288F-12166E703AD7}"/>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Tree>
    <p:extLst>
      <p:ext uri="{BB962C8B-B14F-4D97-AF65-F5344CB8AC3E}">
        <p14:creationId xmlns:p14="http://schemas.microsoft.com/office/powerpoint/2010/main" val="211558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89C3E4E-7068-73C5-D0FA-B511A5F7E002}"/>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256016697"/>
                  </p:ext>
                </p:extLst>
              </p:nvPr>
            </p:nvGraphicFramePr>
            <p:xfrm>
              <a:off x="3272175" y="1266889"/>
              <a:ext cx="5119349" cy="4787643"/>
            </p:xfrm>
            <a:graphic>
              <a:graphicData uri="http://schemas.microsoft.com/office/drawing/2017/model3d">
                <am3d:model3d r:embed="rId4">
                  <am3d:spPr>
                    <a:xfrm>
                      <a:off x="0" y="0"/>
                      <a:ext cx="5119349" cy="4787643"/>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y="16200000"/>
                    <am3d:postTrans dx="0" dy="0" dz="0"/>
                  </am3d:trans>
                  <am3d:raster rName="Office3DRenderer" rVer="16.0.8326">
                    <am3d:blip r:embed="rId5"/>
                  </am3d:raster>
                  <am3d:objViewport viewportSz="7087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5"/>
              <a:stretch>
                <a:fillRect/>
              </a:stretch>
            </p:blipFill>
            <p:spPr>
              <a:xfrm>
                <a:off x="3272175" y="1266889"/>
                <a:ext cx="5119349" cy="4787643"/>
              </a:xfrm>
              <a:prstGeom prst="rect">
                <a:avLst/>
              </a:prstGeom>
            </p:spPr>
          </p:pic>
        </mc:Fallback>
      </mc:AlternateContent>
      <p:sp>
        <p:nvSpPr>
          <p:cNvPr id="35" name="投影片編號版面配置區 34">
            <a:extLst>
              <a:ext uri="{FF2B5EF4-FFF2-40B4-BE49-F238E27FC236}">
                <a16:creationId xmlns:a16="http://schemas.microsoft.com/office/drawing/2014/main" id="{0168F363-CD72-66EF-BA7F-DC66B20114E7}"/>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Tree>
    <p:extLst>
      <p:ext uri="{BB962C8B-B14F-4D97-AF65-F5344CB8AC3E}">
        <p14:creationId xmlns:p14="http://schemas.microsoft.com/office/powerpoint/2010/main" val="4257649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1013385278"/>
                  </p:ext>
                </p:extLst>
              </p:nvPr>
            </p:nvGraphicFramePr>
            <p:xfrm>
              <a:off x="3665328" y="1496413"/>
              <a:ext cx="4861344" cy="4328594"/>
            </p:xfrm>
            <a:graphic>
              <a:graphicData uri="http://schemas.microsoft.com/office/drawing/2017/model3d">
                <am3d:model3d r:embed="rId4">
                  <am3d:spPr>
                    <a:xfrm>
                      <a:off x="0" y="0"/>
                      <a:ext cx="4861344" cy="4328594"/>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x="8277736" ay="-3149410" az="-8665668"/>
                    <am3d:postTrans dx="0" dy="0" dz="0"/>
                  </am3d:trans>
                  <am3d:raster rName="Office3DRenderer" rVer="16.0.8326">
                    <am3d:blip r:embed="rId5"/>
                  </am3d:raster>
                  <am3d:objViewport viewportSz="7087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5"/>
              <a:stretch>
                <a:fillRect/>
              </a:stretch>
            </p:blipFill>
            <p:spPr>
              <a:xfrm>
                <a:off x="3665328" y="1496413"/>
                <a:ext cx="4861344" cy="4328594"/>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0703B4F5-F759-5057-B5EC-613513A4912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27041" y="919162"/>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E89658B8-AF23-66C2-33A9-ED7695E111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8504" y="2528630"/>
            <a:ext cx="1443499" cy="1443499"/>
          </a:xfrm>
          <a:prstGeom prst="rect">
            <a:avLst/>
          </a:prstGeom>
        </p:spPr>
      </p:pic>
      <p:cxnSp>
        <p:nvCxnSpPr>
          <p:cNvPr id="5" name="直線接點 4">
            <a:extLst>
              <a:ext uri="{FF2B5EF4-FFF2-40B4-BE49-F238E27FC236}">
                <a16:creationId xmlns:a16="http://schemas.microsoft.com/office/drawing/2014/main" id="{65B14F63-4BE8-1CCB-19BB-A534968ADAD4}"/>
              </a:ext>
            </a:extLst>
          </p:cNvPr>
          <p:cNvCxnSpPr>
            <a:cxnSpLocks/>
            <a:stCxn id="4" idx="1"/>
          </p:cNvCxnSpPr>
          <p:nvPr/>
        </p:nvCxnSpPr>
        <p:spPr>
          <a:xfrm flipH="1">
            <a:off x="8040149" y="3250380"/>
            <a:ext cx="888355" cy="721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6E28CAC0-A0E5-E6DE-94D1-FC3D0D6C0BBD}"/>
              </a:ext>
            </a:extLst>
          </p:cNvPr>
          <p:cNvCxnSpPr>
            <a:cxnSpLocks/>
            <a:endCxn id="3" idx="3"/>
          </p:cNvCxnSpPr>
          <p:nvPr/>
        </p:nvCxnSpPr>
        <p:spPr>
          <a:xfrm flipH="1" flipV="1">
            <a:off x="4565366" y="1838325"/>
            <a:ext cx="527074" cy="1590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AD9FC9AF-9BD6-506D-A4FC-2BC83A2518FA}"/>
              </a:ext>
            </a:extLst>
          </p:cNvPr>
          <p:cNvCxnSpPr>
            <a:cxnSpLocks/>
            <a:stCxn id="4" idx="1"/>
          </p:cNvCxnSpPr>
          <p:nvPr/>
        </p:nvCxnSpPr>
        <p:spPr>
          <a:xfrm flipH="1">
            <a:off x="7626636" y="3250380"/>
            <a:ext cx="1301868" cy="1483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E2B02E48-FC2B-B85C-2ED8-E25A148D07B9}"/>
              </a:ext>
            </a:extLst>
          </p:cNvPr>
          <p:cNvCxnSpPr>
            <a:cxnSpLocks/>
            <a:endCxn id="3" idx="3"/>
          </p:cNvCxnSpPr>
          <p:nvPr/>
        </p:nvCxnSpPr>
        <p:spPr>
          <a:xfrm flipH="1" flipV="1">
            <a:off x="4565366" y="1838325"/>
            <a:ext cx="2534196" cy="283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D3199E8-25F2-6D44-CC30-B0E064A7E4B8}"/>
              </a:ext>
            </a:extLst>
          </p:cNvPr>
          <p:cNvCxnSpPr>
            <a:cxnSpLocks/>
            <a:stCxn id="20" idx="3"/>
          </p:cNvCxnSpPr>
          <p:nvPr/>
        </p:nvCxnSpPr>
        <p:spPr>
          <a:xfrm flipV="1">
            <a:off x="3540086" y="2757487"/>
            <a:ext cx="1451912" cy="276668"/>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圖片 19" descr="一張含有 纜線 的圖片&#10;&#10;自動產生的描述">
            <a:extLst>
              <a:ext uri="{FF2B5EF4-FFF2-40B4-BE49-F238E27FC236}">
                <a16:creationId xmlns:a16="http://schemas.microsoft.com/office/drawing/2014/main" id="{5D7DCA74-36C6-1DF5-A121-725D3FBC97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3261" y="2400742"/>
            <a:ext cx="1266825" cy="1266825"/>
          </a:xfrm>
          <a:prstGeom prst="rect">
            <a:avLst/>
          </a:prstGeom>
        </p:spPr>
      </p:pic>
      <p:pic>
        <p:nvPicPr>
          <p:cNvPr id="22" name="圖片 21" descr="一張含有 電路元件, 電子元件, 被動元件, 電子產品 的圖片&#10;&#10;自動產生的描述">
            <a:extLst>
              <a:ext uri="{FF2B5EF4-FFF2-40B4-BE49-F238E27FC236}">
                <a16:creationId xmlns:a16="http://schemas.microsoft.com/office/drawing/2014/main" id="{710794D4-964A-0B68-AE10-A7B20865BE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0453" y="3630314"/>
            <a:ext cx="1490365" cy="1490365"/>
          </a:xfrm>
          <a:prstGeom prst="rect">
            <a:avLst/>
          </a:prstGeom>
        </p:spPr>
      </p:pic>
      <p:pic>
        <p:nvPicPr>
          <p:cNvPr id="25" name="圖片 24" descr="一張含有 電子產品, 電子元件, 電路元件, 被動元件 的圖片&#10;&#10;自動產生的描述">
            <a:extLst>
              <a:ext uri="{FF2B5EF4-FFF2-40B4-BE49-F238E27FC236}">
                <a16:creationId xmlns:a16="http://schemas.microsoft.com/office/drawing/2014/main" id="{4D50ECAE-D790-35EF-2AFA-4C9E4BAB80D9}"/>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752" y="4523103"/>
            <a:ext cx="1729359" cy="1333336"/>
          </a:xfrm>
          <a:prstGeom prst="rect">
            <a:avLst/>
          </a:prstGeom>
        </p:spPr>
      </p:pic>
      <p:cxnSp>
        <p:nvCxnSpPr>
          <p:cNvPr id="29" name="直線接點 28">
            <a:extLst>
              <a:ext uri="{FF2B5EF4-FFF2-40B4-BE49-F238E27FC236}">
                <a16:creationId xmlns:a16="http://schemas.microsoft.com/office/drawing/2014/main" id="{ABB7D71C-7FCF-D187-88F4-DFCD37534BB7}"/>
              </a:ext>
            </a:extLst>
          </p:cNvPr>
          <p:cNvCxnSpPr>
            <a:cxnSpLocks/>
            <a:stCxn id="22" idx="3"/>
          </p:cNvCxnSpPr>
          <p:nvPr/>
        </p:nvCxnSpPr>
        <p:spPr>
          <a:xfrm flipV="1">
            <a:off x="3450818" y="4170284"/>
            <a:ext cx="1114548" cy="205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線接點 30">
            <a:extLst>
              <a:ext uri="{FF2B5EF4-FFF2-40B4-BE49-F238E27FC236}">
                <a16:creationId xmlns:a16="http://schemas.microsoft.com/office/drawing/2014/main" id="{DA0905A4-0F06-4D70-048F-9F45C25C3DBA}"/>
              </a:ext>
            </a:extLst>
          </p:cNvPr>
          <p:cNvCxnSpPr>
            <a:cxnSpLocks/>
            <a:endCxn id="25" idx="1"/>
          </p:cNvCxnSpPr>
          <p:nvPr/>
        </p:nvCxnSpPr>
        <p:spPr>
          <a:xfrm>
            <a:off x="6810255" y="4835993"/>
            <a:ext cx="2004497" cy="353778"/>
          </a:xfrm>
          <a:prstGeom prst="line">
            <a:avLst/>
          </a:prstGeom>
        </p:spPr>
        <p:style>
          <a:lnRef idx="2">
            <a:schemeClr val="accent1"/>
          </a:lnRef>
          <a:fillRef idx="0">
            <a:schemeClr val="accent1"/>
          </a:fillRef>
          <a:effectRef idx="1">
            <a:schemeClr val="accent1"/>
          </a:effectRef>
          <a:fontRef idx="minor">
            <a:schemeClr val="tx1"/>
          </a:fontRef>
        </p:style>
      </p:cxnSp>
      <p:sp>
        <p:nvSpPr>
          <p:cNvPr id="26" name="投影片編號版面配置區 25">
            <a:extLst>
              <a:ext uri="{FF2B5EF4-FFF2-40B4-BE49-F238E27FC236}">
                <a16:creationId xmlns:a16="http://schemas.microsoft.com/office/drawing/2014/main" id="{BBF0DE43-BCFF-F848-AD67-37F4AC65E69D}"/>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18" name="文字方塊 17">
            <a:extLst>
              <a:ext uri="{FF2B5EF4-FFF2-40B4-BE49-F238E27FC236}">
                <a16:creationId xmlns:a16="http://schemas.microsoft.com/office/drawing/2014/main" id="{83F6599D-7D48-E383-9DF7-1AC3CD3FB91E}"/>
              </a:ext>
            </a:extLst>
          </p:cNvPr>
          <p:cNvSpPr txBox="1"/>
          <p:nvPr/>
        </p:nvSpPr>
        <p:spPr>
          <a:xfrm>
            <a:off x="9369689" y="3747673"/>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9" name="文字方塊 18">
            <a:extLst>
              <a:ext uri="{FF2B5EF4-FFF2-40B4-BE49-F238E27FC236}">
                <a16:creationId xmlns:a16="http://schemas.microsoft.com/office/drawing/2014/main" id="{9EF937C3-F72E-A778-C517-3AA349C35BEA}"/>
              </a:ext>
            </a:extLst>
          </p:cNvPr>
          <p:cNvSpPr txBox="1"/>
          <p:nvPr/>
        </p:nvSpPr>
        <p:spPr>
          <a:xfrm>
            <a:off x="3209260" y="2355689"/>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1" name="文字方塊 20">
            <a:extLst>
              <a:ext uri="{FF2B5EF4-FFF2-40B4-BE49-F238E27FC236}">
                <a16:creationId xmlns:a16="http://schemas.microsoft.com/office/drawing/2014/main" id="{2AFE200F-ECE9-12C8-DABC-08099449AE5C}"/>
              </a:ext>
            </a:extLst>
          </p:cNvPr>
          <p:cNvSpPr txBox="1"/>
          <p:nvPr/>
        </p:nvSpPr>
        <p:spPr>
          <a:xfrm>
            <a:off x="2801574" y="3374066"/>
            <a:ext cx="800219"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MG996R</a:t>
            </a:r>
          </a:p>
        </p:txBody>
      </p:sp>
      <p:sp>
        <p:nvSpPr>
          <p:cNvPr id="23" name="文字方塊 22">
            <a:extLst>
              <a:ext uri="{FF2B5EF4-FFF2-40B4-BE49-F238E27FC236}">
                <a16:creationId xmlns:a16="http://schemas.microsoft.com/office/drawing/2014/main" id="{8E3F515F-3DDA-0B0A-E4CF-EA5B3A3E37A0}"/>
              </a:ext>
            </a:extLst>
          </p:cNvPr>
          <p:cNvSpPr txBox="1"/>
          <p:nvPr/>
        </p:nvSpPr>
        <p:spPr>
          <a:xfrm>
            <a:off x="2357745" y="4937140"/>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L298N</a:t>
            </a:r>
          </a:p>
        </p:txBody>
      </p:sp>
      <p:sp>
        <p:nvSpPr>
          <p:cNvPr id="24" name="文字方塊 23">
            <a:extLst>
              <a:ext uri="{FF2B5EF4-FFF2-40B4-BE49-F238E27FC236}">
                <a16:creationId xmlns:a16="http://schemas.microsoft.com/office/drawing/2014/main" id="{3CC743B9-6E42-D9DB-E1AB-4A4A19B93FDA}"/>
              </a:ext>
            </a:extLst>
          </p:cNvPr>
          <p:cNvSpPr txBox="1"/>
          <p:nvPr/>
        </p:nvSpPr>
        <p:spPr>
          <a:xfrm>
            <a:off x="9092100" y="5856439"/>
            <a:ext cx="1620957"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Raspberry Pi 4</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27" name="文字方塊 26">
            <a:extLst>
              <a:ext uri="{FF2B5EF4-FFF2-40B4-BE49-F238E27FC236}">
                <a16:creationId xmlns:a16="http://schemas.microsoft.com/office/drawing/2014/main" id="{934143DB-67D1-47CD-F6E3-42DE7C72A09B}"/>
              </a:ext>
            </a:extLst>
          </p:cNvPr>
          <p:cNvSpPr txBox="1"/>
          <p:nvPr/>
        </p:nvSpPr>
        <p:spPr>
          <a:xfrm>
            <a:off x="8640694" y="2067177"/>
            <a:ext cx="902811" cy="338554"/>
          </a:xfrm>
          <a:prstGeom prst="rect">
            <a:avLst/>
          </a:prstGeom>
          <a:noFill/>
        </p:spPr>
        <p:txBody>
          <a:bodyPr wrap="none" rtlCol="0">
            <a:spAutoFit/>
          </a:bodyPr>
          <a:lstStyle>
            <a:defPPr>
              <a:defRPr lang="zh-TW"/>
            </a:defPPr>
            <a:lvl1pPr>
              <a:defRPr sz="1600">
                <a:solidFill>
                  <a:srgbClr val="000000"/>
                </a:solidFill>
                <a:latin typeface="標楷體" panose="03000509000000000000" pitchFamily="65" charset="-120"/>
                <a:ea typeface="標楷體" panose="03000509000000000000" pitchFamily="65" charset="-120"/>
              </a:defRPr>
            </a:lvl1pPr>
          </a:lstStyle>
          <a:p>
            <a:r>
              <a:rPr lang="en-US" altLang="zh-TW" dirty="0"/>
              <a:t>PCA9685</a:t>
            </a:r>
          </a:p>
        </p:txBody>
      </p:sp>
      <p:pic>
        <p:nvPicPr>
          <p:cNvPr id="28" name="圖片 27" descr="一張含有 電子產品, 電路元件, 電子工程, 電子元件 的圖片&#10;&#10;自動產生的描述">
            <a:extLst>
              <a:ext uri="{FF2B5EF4-FFF2-40B4-BE49-F238E27FC236}">
                <a16:creationId xmlns:a16="http://schemas.microsoft.com/office/drawing/2014/main" id="{C9B89991-FF86-A747-D41A-3FADA7D7B5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57180" y="1001561"/>
            <a:ext cx="1051120" cy="1051120"/>
          </a:xfrm>
          <a:prstGeom prst="rect">
            <a:avLst/>
          </a:prstGeom>
        </p:spPr>
      </p:pic>
      <p:cxnSp>
        <p:nvCxnSpPr>
          <p:cNvPr id="30" name="直線接點 29">
            <a:extLst>
              <a:ext uri="{FF2B5EF4-FFF2-40B4-BE49-F238E27FC236}">
                <a16:creationId xmlns:a16="http://schemas.microsoft.com/office/drawing/2014/main" id="{55A524E6-E8DF-6D85-9551-42440486F7F1}"/>
              </a:ext>
            </a:extLst>
          </p:cNvPr>
          <p:cNvCxnSpPr>
            <a:cxnSpLocks/>
            <a:stCxn id="28" idx="1"/>
          </p:cNvCxnSpPr>
          <p:nvPr/>
        </p:nvCxnSpPr>
        <p:spPr>
          <a:xfrm flipH="1">
            <a:off x="6518454" y="1527121"/>
            <a:ext cx="1938726" cy="34559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03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9534B998-DB2A-F28A-45B9-5650B4A8BBE3}"/>
              </a:ext>
            </a:extLst>
          </p:cNvPr>
          <p:cNvSpPr txBox="1"/>
          <p:nvPr/>
        </p:nvSpPr>
        <p:spPr>
          <a:xfrm>
            <a:off x="1241465" y="1582059"/>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將控制函式進行細分，並模組化。</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大型語言模型能夠通過簡單的指令來控制機械臂和車輛的行動。</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通過簡單的模組化指令讓機械臂和車輛能夠協同工作，完成更複雜的任務。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find(color): </a:t>
            </a:r>
            <a:r>
              <a:rPr lang="zh-TW" altLang="en-US" sz="2400" dirty="0">
                <a:latin typeface="標楷體" panose="03000509000000000000" pitchFamily="65" charset="-120"/>
                <a:ea typeface="標楷體" panose="03000509000000000000" pitchFamily="65" charset="-120"/>
              </a:rPr>
              <a:t>配合相機定位，驅動輪子尋找動應顏色的方塊。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aim(color): </a:t>
            </a:r>
            <a:r>
              <a:rPr lang="zh-TW" altLang="en-US" sz="2400" dirty="0">
                <a:latin typeface="標楷體" panose="03000509000000000000" pitchFamily="65" charset="-120"/>
                <a:ea typeface="標楷體" panose="03000509000000000000" pitchFamily="65" charset="-120"/>
              </a:rPr>
              <a:t>配合相機定位，驅動機械臂瞄準對應顏色的方塊。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grab(): </a:t>
            </a:r>
            <a:r>
              <a:rPr lang="zh-TW" altLang="en-US" sz="2400" dirty="0">
                <a:latin typeface="標楷體" panose="03000509000000000000" pitchFamily="65" charset="-120"/>
                <a:ea typeface="標楷體" panose="03000509000000000000" pitchFamily="65" charset="-120"/>
              </a:rPr>
              <a:t>驅動機械臂，抓取正下方的物品。</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reset(): </a:t>
            </a:r>
            <a:r>
              <a:rPr lang="zh-TW" altLang="en-US" sz="2400" dirty="0">
                <a:latin typeface="標楷體" panose="03000509000000000000" pitchFamily="65" charset="-120"/>
                <a:ea typeface="標楷體" panose="03000509000000000000" pitchFamily="65" charset="-120"/>
              </a:rPr>
              <a:t>驅動機械臂，回到初始位置</a:t>
            </a:r>
          </a:p>
        </p:txBody>
      </p:sp>
      <p:sp>
        <p:nvSpPr>
          <p:cNvPr id="5" name="投影片編號版面配置區 4">
            <a:extLst>
              <a:ext uri="{FF2B5EF4-FFF2-40B4-BE49-F238E27FC236}">
                <a16:creationId xmlns:a16="http://schemas.microsoft.com/office/drawing/2014/main" id="{1872911D-284E-358D-DE04-102D963AA3AC}"/>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Tree>
    <p:extLst>
      <p:ext uri="{BB962C8B-B14F-4D97-AF65-F5344CB8AC3E}">
        <p14:creationId xmlns:p14="http://schemas.microsoft.com/office/powerpoint/2010/main" val="309472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71360" y="1150961"/>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71360" y="10177379"/>
            <a:ext cx="6144482" cy="1190791"/>
          </a:xfrm>
          <a:prstGeom prst="rect">
            <a:avLst/>
          </a:prstGeom>
          <a:ln>
            <a:solidFill>
              <a:schemeClr val="accent2">
                <a:lumMod val="50000"/>
              </a:schemeClr>
            </a:solidFill>
          </a:ln>
        </p:spPr>
      </p:pic>
      <p:sp>
        <p:nvSpPr>
          <p:cNvPr id="7" name="文字方塊 6">
            <a:extLst>
              <a:ext uri="{FF2B5EF4-FFF2-40B4-BE49-F238E27FC236}">
                <a16:creationId xmlns:a16="http://schemas.microsoft.com/office/drawing/2014/main" id="{667D7A35-A9B2-5D0B-7313-21B31DFA542F}"/>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C0520319-FA7F-EA75-D07C-6DDFED77F17C}"/>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grpSp>
        <p:nvGrpSpPr>
          <p:cNvPr id="2" name="群組 1">
            <a:extLst>
              <a:ext uri="{FF2B5EF4-FFF2-40B4-BE49-F238E27FC236}">
                <a16:creationId xmlns:a16="http://schemas.microsoft.com/office/drawing/2014/main" id="{44B98C7F-CE71-87A8-4C92-4CDF1000E020}"/>
              </a:ext>
            </a:extLst>
          </p:cNvPr>
          <p:cNvGrpSpPr/>
          <p:nvPr/>
        </p:nvGrpSpPr>
        <p:grpSpPr>
          <a:xfrm>
            <a:off x="1448545" y="3521051"/>
            <a:ext cx="4572096" cy="2172782"/>
            <a:chOff x="1448545" y="3323049"/>
            <a:chExt cx="4572096" cy="2172782"/>
          </a:xfrm>
        </p:grpSpPr>
        <p:pic>
          <p:nvPicPr>
            <p:cNvPr id="3" name="圖片 2">
              <a:extLst>
                <a:ext uri="{FF2B5EF4-FFF2-40B4-BE49-F238E27FC236}">
                  <a16:creationId xmlns:a16="http://schemas.microsoft.com/office/drawing/2014/main" id="{4D719719-9A78-21AD-A5BE-F6DBCD2289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448545" y="3323049"/>
              <a:ext cx="4381980" cy="2172782"/>
            </a:xfrm>
            <a:prstGeom prst="rect">
              <a:avLst/>
            </a:prstGeom>
          </p:spPr>
        </p:pic>
        <p:sp>
          <p:nvSpPr>
            <p:cNvPr id="5" name="矩形 4">
              <a:extLst>
                <a:ext uri="{FF2B5EF4-FFF2-40B4-BE49-F238E27FC236}">
                  <a16:creationId xmlns:a16="http://schemas.microsoft.com/office/drawing/2014/main" id="{60877005-9E30-A1FF-C5EE-26F6340685B4}"/>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BDFC350D-D303-F042-9B41-BDD29AF193FA}"/>
                </a:ext>
              </a:extLst>
            </p:cNvPr>
            <p:cNvCxnSpPr>
              <a:cxnSpLocks/>
            </p:cNvCxnSpPr>
            <p:nvPr/>
          </p:nvCxnSpPr>
          <p:spPr>
            <a:xfrm flipH="1">
              <a:off x="3926175" y="3832529"/>
              <a:ext cx="2094466"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8695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71360" y="-6021364"/>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71360" y="3005054"/>
            <a:ext cx="6144482" cy="1190791"/>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2244657A-E83C-B8D9-6CD8-F1E95FE50C11}"/>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D32DFF8-D4DA-827C-666E-6AB489155137}"/>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Tree>
    <p:extLst>
      <p:ext uri="{BB962C8B-B14F-4D97-AF65-F5344CB8AC3E}">
        <p14:creationId xmlns:p14="http://schemas.microsoft.com/office/powerpoint/2010/main" val="152676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pic>
        <p:nvPicPr>
          <p:cNvPr id="10" name="圖片 9" descr="一張含有 輪, 輪胎, 汽車零件, 車輛 的圖片&#10;&#10;自動產生的描述">
            <a:extLst>
              <a:ext uri="{FF2B5EF4-FFF2-40B4-BE49-F238E27FC236}">
                <a16:creationId xmlns:a16="http://schemas.microsoft.com/office/drawing/2014/main" id="{716BA7F8-57DA-46AA-F598-11382DE24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323" y="1453242"/>
            <a:ext cx="3743325" cy="3743325"/>
          </a:xfrm>
          <a:prstGeom prst="rect">
            <a:avLst/>
          </a:prstGeom>
        </p:spPr>
      </p:pic>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89882" y="4737824"/>
            <a:ext cx="5764615" cy="1440000"/>
          </a:xfrm>
          <a:prstGeom prst="rect">
            <a:avLst/>
          </a:prstGeom>
        </p:spPr>
      </p:pic>
      <p:sp>
        <p:nvSpPr>
          <p:cNvPr id="3" name="文字方塊 2">
            <a:extLst>
              <a:ext uri="{FF2B5EF4-FFF2-40B4-BE49-F238E27FC236}">
                <a16:creationId xmlns:a16="http://schemas.microsoft.com/office/drawing/2014/main" id="{95695DBF-011A-2677-0BE0-96C958A15956}"/>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420143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89882" y="4737824"/>
            <a:ext cx="5764615" cy="1440000"/>
          </a:xfrm>
          <a:prstGeom prst="rect">
            <a:avLst/>
          </a:prstGeom>
        </p:spPr>
      </p:pic>
      <p:pic>
        <p:nvPicPr>
          <p:cNvPr id="9" name="圖片 8" descr="一張含有 輪, 輪胎, 自動機, 汽車零件 的圖片&#10;&#10;自動產生的描述">
            <a:extLst>
              <a:ext uri="{FF2B5EF4-FFF2-40B4-BE49-F238E27FC236}">
                <a16:creationId xmlns:a16="http://schemas.microsoft.com/office/drawing/2014/main" id="{5391E36A-B083-6C4E-F61F-4519D3E4A1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4355" y="1629000"/>
            <a:ext cx="3600000" cy="3600000"/>
          </a:xfrm>
          <a:prstGeom prst="rect">
            <a:avLst/>
          </a:prstGeom>
        </p:spPr>
      </p:pic>
      <p:sp>
        <p:nvSpPr>
          <p:cNvPr id="3" name="文字方塊 2">
            <a:extLst>
              <a:ext uri="{FF2B5EF4-FFF2-40B4-BE49-F238E27FC236}">
                <a16:creationId xmlns:a16="http://schemas.microsoft.com/office/drawing/2014/main" id="{43402928-B47D-1507-ACE0-3A957CFB9FF2}"/>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失敗的影片</a:t>
            </a:r>
          </a:p>
        </p:txBody>
      </p:sp>
      <p:pic>
        <p:nvPicPr>
          <p:cNvPr id="7" name="圖片 6" descr="一張含有 螢幕擷取畫面, 圖形, 鮮豔, 平面設計 的圖片&#10;&#10;自動產生的描述">
            <a:extLst>
              <a:ext uri="{FF2B5EF4-FFF2-40B4-BE49-F238E27FC236}">
                <a16:creationId xmlns:a16="http://schemas.microsoft.com/office/drawing/2014/main" id="{D076193D-4F66-CB3A-42C9-EF54DCD401D1}"/>
              </a:ext>
            </a:extLst>
          </p:cNvPr>
          <p:cNvPicPr>
            <a:picLocks noChangeAspect="1"/>
          </p:cNvPicPr>
          <p:nvPr/>
        </p:nvPicPr>
        <p:blipFill rotWithShape="1">
          <a:blip r:embed="rId6">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8" name="圖片 7" descr="一張含有 螢幕擷取畫面, 圖形, 鮮豔, 平面設計 的圖片&#10;&#10;自動產生的描述">
            <a:extLst>
              <a:ext uri="{FF2B5EF4-FFF2-40B4-BE49-F238E27FC236}">
                <a16:creationId xmlns:a16="http://schemas.microsoft.com/office/drawing/2014/main" id="{1202BA93-09EE-DFA7-C749-3E0E46F7390D}"/>
              </a:ext>
            </a:extLst>
          </p:cNvPr>
          <p:cNvPicPr>
            <a:picLocks noChangeAspect="1"/>
          </p:cNvPicPr>
          <p:nvPr/>
        </p:nvPicPr>
        <p:blipFill rotWithShape="1">
          <a:blip r:embed="rId7">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16339" r="38936" b="69995"/>
          <a:stretch/>
        </p:blipFill>
        <p:spPr>
          <a:xfrm rot="21132035">
            <a:off x="-2836048" y="-1617245"/>
            <a:ext cx="6314140" cy="3025245"/>
          </a:xfrm>
          <a:prstGeom prst="rect">
            <a:avLst/>
          </a:prstGeom>
        </p:spPr>
      </p:pic>
      <p:pic>
        <p:nvPicPr>
          <p:cNvPr id="10" name="圖片 9" descr="一張含有 螢幕擷取畫面, 圖形, 鮮豔, 平面設計 的圖片&#10;&#10;自動產生的描述">
            <a:extLst>
              <a:ext uri="{FF2B5EF4-FFF2-40B4-BE49-F238E27FC236}">
                <a16:creationId xmlns:a16="http://schemas.microsoft.com/office/drawing/2014/main" id="{CC7C159A-B5D8-15BF-826D-24D67348F807}"/>
              </a:ext>
            </a:extLst>
          </p:cNvPr>
          <p:cNvPicPr>
            <a:picLocks noChangeAspect="1"/>
          </p:cNvPicPr>
          <p:nvPr/>
        </p:nvPicPr>
        <p:blipFill rotWithShape="1">
          <a:blip r:embed="rId7">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Tree>
    <p:extLst>
      <p:ext uri="{BB962C8B-B14F-4D97-AF65-F5344CB8AC3E}">
        <p14:creationId xmlns:p14="http://schemas.microsoft.com/office/powerpoint/2010/main" val="3627713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5D059EE-B08C-A891-5027-6428BC9C170E}"/>
              </a:ext>
            </a:extLst>
          </p:cNvPr>
          <p:cNvSpPr txBox="1"/>
          <p:nvPr/>
        </p:nvSpPr>
        <p:spPr>
          <a:xfrm>
            <a:off x="1605608" y="1391310"/>
            <a:ext cx="6666272" cy="338554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B52A9377-8ABA-C064-8C18-B577C82C5FA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8DA5EE5-F94D-AF52-DFD0-04E30FFA79F6}"/>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Tree>
    <p:extLst>
      <p:ext uri="{BB962C8B-B14F-4D97-AF65-F5344CB8AC3E}">
        <p14:creationId xmlns:p14="http://schemas.microsoft.com/office/powerpoint/2010/main" val="1021004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嘗試了機械臂在不同場景中的應用，並分析了其中的控制方法和結果。</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透過設計機械結構、撰寫控制程式和協調大型語言模型等方式，成功的展示出了機械臂在基本控制、畫圖和自動運輸車上的應用。</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使用大型語言模型進行程式碼生成在控制機器上有很大的潛力，大型語言模型不僅能夠自動生成可執行的控制程式碼，在擁有良好控制函式的前提下，即使連動較多硬體時也表現出色。</a:t>
            </a:r>
          </a:p>
        </p:txBody>
      </p:sp>
      <p:sp>
        <p:nvSpPr>
          <p:cNvPr id="6" name="投影片編號版面配置區 5">
            <a:extLst>
              <a:ext uri="{FF2B5EF4-FFF2-40B4-BE49-F238E27FC236}">
                <a16:creationId xmlns:a16="http://schemas.microsoft.com/office/drawing/2014/main" id="{ECC89371-3640-2759-EA91-330190379ABF}"/>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Tree>
    <p:extLst>
      <p:ext uri="{BB962C8B-B14F-4D97-AF65-F5344CB8AC3E}">
        <p14:creationId xmlns:p14="http://schemas.microsoft.com/office/powerpoint/2010/main" val="287962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4154984"/>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在</a:t>
            </a:r>
            <a:r>
              <a:rPr lang="zh-TW" altLang="en-US" sz="2400" b="1" u="sng" dirty="0">
                <a:latin typeface="標楷體" panose="03000509000000000000" pitchFamily="65" charset="-120"/>
                <a:ea typeface="標楷體" panose="03000509000000000000" pitchFamily="65" charset="-120"/>
              </a:rPr>
              <a:t>使用大型語言模型進行機器控制指令的自動化生成</a:t>
            </a:r>
            <a:r>
              <a:rPr lang="zh-TW" altLang="en-US" sz="2400" dirty="0">
                <a:latin typeface="標楷體" panose="03000509000000000000" pitchFamily="65" charset="-120"/>
                <a:ea typeface="標楷體" panose="03000509000000000000" pitchFamily="65" charset="-120"/>
              </a:rPr>
              <a:t>為前提下：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實驗一：實現了機械臂基本控制，通過給予大型語言模型範例程式，讓其補全其中缺失的路徑規劃部分，使機械臂能夠精確的完成指定任務。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實驗二：實現了簡單圖形的繪製，通過簡化指令格式和優化控制函數，展示了此方法在精細操作方面的潛力。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實驗三：實現了機械臂在自動運輸車上的應用，儘管存在一定的機械性失誤，但通過進一步優化硬體間的協調機制，可以顯著提升系統的穩定性和精確度。</a:t>
            </a:r>
          </a:p>
        </p:txBody>
      </p:sp>
      <p:sp>
        <p:nvSpPr>
          <p:cNvPr id="5" name="投影片編號版面配置區 4">
            <a:extLst>
              <a:ext uri="{FF2B5EF4-FFF2-40B4-BE49-F238E27FC236}">
                <a16:creationId xmlns:a16="http://schemas.microsoft.com/office/drawing/2014/main" id="{E5EA4007-8CE8-093D-D797-5ADDBBD87CFE}"/>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Tree>
    <p:extLst>
      <p:ext uri="{BB962C8B-B14F-4D97-AF65-F5344CB8AC3E}">
        <p14:creationId xmlns:p14="http://schemas.microsoft.com/office/powerpoint/2010/main" val="406448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D05A3220-BBDF-A0A5-F36B-BF2F222AD4F1}"/>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未來展望</a:t>
            </a:r>
          </a:p>
        </p:txBody>
      </p:sp>
      <p:sp>
        <p:nvSpPr>
          <p:cNvPr id="3" name="文字方塊 2">
            <a:extLst>
              <a:ext uri="{FF2B5EF4-FFF2-40B4-BE49-F238E27FC236}">
                <a16:creationId xmlns:a16="http://schemas.microsoft.com/office/drawing/2014/main" id="{8939FFF4-836A-82DE-309E-5E12DD132EFB}"/>
              </a:ext>
            </a:extLst>
          </p:cNvPr>
          <p:cNvSpPr txBox="1"/>
          <p:nvPr/>
        </p:nvSpPr>
        <p:spPr>
          <a:xfrm>
            <a:off x="1241465" y="1582059"/>
            <a:ext cx="10398086"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希望進一步優化機械臂的控制系統，尤其是在硬體協調方面。開發更便利的互動方式，例如通過語音指令直接控制機械臂，使操作更加直觀和方便。</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利用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列印技術來製作更多客製化的機械臂及其零部件，並協調整合更多的硬體設備。快速設計和生產符合特定應用需求的機械臂，從而滿足不同行業和應用場景的需求。</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開發更多模組化的機械臂控制函式庫，這些模組化函式庫將包含多種預先定義的操作和功能，使得開發者可以輕鬆地構建和定制機械臂的操作流程，進一步提升開發效率和彈性。</a:t>
            </a:r>
            <a:endParaRPr lang="zh-TW" altLang="en-US" sz="2400" dirty="0">
              <a:latin typeface="標楷體" panose="03000509000000000000" pitchFamily="65" charset="-120"/>
              <a:ea typeface="標楷體" panose="03000509000000000000" pitchFamily="65" charset="-120"/>
            </a:endParaRPr>
          </a:p>
        </p:txBody>
      </p:sp>
      <p:sp>
        <p:nvSpPr>
          <p:cNvPr id="6" name="投影片編號版面配置區 5">
            <a:extLst>
              <a:ext uri="{FF2B5EF4-FFF2-40B4-BE49-F238E27FC236}">
                <a16:creationId xmlns:a16="http://schemas.microsoft.com/office/drawing/2014/main" id="{C990001F-892C-5FC0-C2A1-69424B466CA3}"/>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pic>
        <p:nvPicPr>
          <p:cNvPr id="7" name="圖片 6" descr="一張含有 螢幕擷取畫面, 圖形, 鮮豔, 平面設計 的圖片&#10;&#10;自動產生的描述">
            <a:extLst>
              <a:ext uri="{FF2B5EF4-FFF2-40B4-BE49-F238E27FC236}">
                <a16:creationId xmlns:a16="http://schemas.microsoft.com/office/drawing/2014/main" id="{9B31447A-51C4-E3A5-AA58-62D3535D2D5C}"/>
              </a:ext>
            </a:extLst>
          </p:cNvPr>
          <p:cNvPicPr>
            <a:picLocks noChangeAspect="1"/>
          </p:cNvPicPr>
          <p:nvPr/>
        </p:nvPicPr>
        <p:blipFill rotWithShape="1">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8" name="圖片 7" descr="一張含有 螢幕擷取畫面, 圖形, 鮮豔, 平面設計 的圖片&#10;&#10;自動產生的描述">
            <a:extLst>
              <a:ext uri="{FF2B5EF4-FFF2-40B4-BE49-F238E27FC236}">
                <a16:creationId xmlns:a16="http://schemas.microsoft.com/office/drawing/2014/main" id="{2BCDF153-291F-01C0-9937-44A8C79B7408}"/>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16339" r="38936" b="69995"/>
          <a:stretch/>
        </p:blipFill>
        <p:spPr>
          <a:xfrm rot="21132035">
            <a:off x="-2836048" y="-1617245"/>
            <a:ext cx="6314140" cy="3025245"/>
          </a:xfrm>
          <a:prstGeom prst="rect">
            <a:avLst/>
          </a:prstGeom>
        </p:spPr>
      </p:pic>
      <p:pic>
        <p:nvPicPr>
          <p:cNvPr id="9" name="圖片 8" descr="一張含有 螢幕擷取畫面, 圖形, 鮮豔, 平面設計 的圖片&#10;&#10;自動產生的描述">
            <a:extLst>
              <a:ext uri="{FF2B5EF4-FFF2-40B4-BE49-F238E27FC236}">
                <a16:creationId xmlns:a16="http://schemas.microsoft.com/office/drawing/2014/main" id="{ECA75A61-2E1C-2072-72F9-1F8F31D27684}"/>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pic>
        <p:nvPicPr>
          <p:cNvPr id="10" name="圖片 9" descr="一張含有 圖畫, 花, 圖解, 設計 的圖片&#10;&#10;自動產生的描述">
            <a:extLst>
              <a:ext uri="{FF2B5EF4-FFF2-40B4-BE49-F238E27FC236}">
                <a16:creationId xmlns:a16="http://schemas.microsoft.com/office/drawing/2014/main" id="{31AE558B-5E0E-FCBB-1FC8-E1A39BE41A4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11" name="文字方塊 10">
            <a:extLst>
              <a:ext uri="{FF2B5EF4-FFF2-40B4-BE49-F238E27FC236}">
                <a16:creationId xmlns:a16="http://schemas.microsoft.com/office/drawing/2014/main" id="{64F400D4-6FCE-88D2-E11A-14D4925CD6DC}"/>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Tree>
    <p:extLst>
      <p:ext uri="{BB962C8B-B14F-4D97-AF65-F5344CB8AC3E}">
        <p14:creationId xmlns:p14="http://schemas.microsoft.com/office/powerpoint/2010/main" val="317398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pic>
        <p:nvPicPr>
          <p:cNvPr id="2" name="圖片 1" descr="一張含有 螢幕擷取畫面, 圖形, 鮮豔, 平面設計 的圖片&#10;&#10;自動產生的描述">
            <a:extLst>
              <a:ext uri="{FF2B5EF4-FFF2-40B4-BE49-F238E27FC236}">
                <a16:creationId xmlns:a16="http://schemas.microsoft.com/office/drawing/2014/main" id="{5E73B9C3-2274-80A5-2AAD-B11E6498FA4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0" y="4924025"/>
            <a:ext cx="12192000" cy="1933975"/>
          </a:xfrm>
          <a:prstGeom prst="rect">
            <a:avLst/>
          </a:prstGeom>
        </p:spPr>
      </p:pic>
      <p:pic>
        <p:nvPicPr>
          <p:cNvPr id="3" name="圖片 2" descr="一張含有 螢幕擷取畫面, 圖形, 鮮豔, 平面設計 的圖片&#10;&#10;自動產生的描述">
            <a:extLst>
              <a:ext uri="{FF2B5EF4-FFF2-40B4-BE49-F238E27FC236}">
                <a16:creationId xmlns:a16="http://schemas.microsoft.com/office/drawing/2014/main" id="{A724A10D-5FBC-2A98-A902-266E6D492D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305119" y="-1617245"/>
            <a:ext cx="6314140" cy="3025245"/>
          </a:xfrm>
          <a:prstGeom prst="rect">
            <a:avLst/>
          </a:prstGeom>
        </p:spPr>
      </p:pic>
      <p:pic>
        <p:nvPicPr>
          <p:cNvPr id="5" name="圖片 4" descr="一張含有 螢幕擷取畫面, 圖形, 鮮豔, 平面設計 的圖片&#10;&#10;自動產生的描述">
            <a:extLst>
              <a:ext uri="{FF2B5EF4-FFF2-40B4-BE49-F238E27FC236}">
                <a16:creationId xmlns:a16="http://schemas.microsoft.com/office/drawing/2014/main" id="{C7BF2037-A421-3DA9-9F0C-806064E4986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492196"/>
            <a:ext cx="3189169" cy="1482270"/>
          </a:xfrm>
          <a:prstGeom prst="rect">
            <a:avLst/>
          </a:prstGeom>
          <a:noFill/>
        </p:spPr>
      </p:pic>
      <p:pic>
        <p:nvPicPr>
          <p:cNvPr id="6" name="圖片 5" descr="一張含有 圖畫, 花, 圖解, 設計 的圖片&#10;&#10;自動產生的描述">
            <a:extLst>
              <a:ext uri="{FF2B5EF4-FFF2-40B4-BE49-F238E27FC236}">
                <a16:creationId xmlns:a16="http://schemas.microsoft.com/office/drawing/2014/main" id="{FFAA54F2-FE1E-3B21-0F96-328783D211C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7" name="文字方塊 6">
            <a:extLst>
              <a:ext uri="{FF2B5EF4-FFF2-40B4-BE49-F238E27FC236}">
                <a16:creationId xmlns:a16="http://schemas.microsoft.com/office/drawing/2014/main" id="{F9C9EB28-FD14-09CC-B7A6-7321D6B6418E}"/>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
        <p:nvSpPr>
          <p:cNvPr id="9" name="文字方塊 8">
            <a:extLst>
              <a:ext uri="{FF2B5EF4-FFF2-40B4-BE49-F238E27FC236}">
                <a16:creationId xmlns:a16="http://schemas.microsoft.com/office/drawing/2014/main" id="{6E438588-41CB-FB7C-A1D3-2196E9AFF394}"/>
              </a:ext>
            </a:extLst>
          </p:cNvPr>
          <p:cNvSpPr txBox="1"/>
          <p:nvPr/>
        </p:nvSpPr>
        <p:spPr>
          <a:xfrm>
            <a:off x="5080337" y="504630"/>
            <a:ext cx="2492990"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DEMO VIDEO</a:t>
            </a:r>
            <a:endParaRPr lang="zh-TW" altLang="en-US" sz="36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54272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pic>
        <p:nvPicPr>
          <p:cNvPr id="2" name="圖片 1" descr="一張含有 螢幕擷取畫面, 圖形, 鮮豔, 平面設計 的圖片&#10;&#10;自動產生的描述">
            <a:extLst>
              <a:ext uri="{FF2B5EF4-FFF2-40B4-BE49-F238E27FC236}">
                <a16:creationId xmlns:a16="http://schemas.microsoft.com/office/drawing/2014/main" id="{5E73B9C3-2274-80A5-2AAD-B11E6498FA4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0" y="6872674"/>
            <a:ext cx="12192000" cy="1933975"/>
          </a:xfrm>
          <a:prstGeom prst="rect">
            <a:avLst/>
          </a:prstGeom>
        </p:spPr>
      </p:pic>
      <p:pic>
        <p:nvPicPr>
          <p:cNvPr id="3" name="圖片 2" descr="一張含有 螢幕擷取畫面, 圖形, 鮮豔, 平面設計 的圖片&#10;&#10;自動產生的描述">
            <a:extLst>
              <a:ext uri="{FF2B5EF4-FFF2-40B4-BE49-F238E27FC236}">
                <a16:creationId xmlns:a16="http://schemas.microsoft.com/office/drawing/2014/main" id="{A724A10D-5FBC-2A98-A902-266E6D492D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211500" y="-3454358"/>
            <a:ext cx="6314140" cy="3025245"/>
          </a:xfrm>
          <a:prstGeom prst="rect">
            <a:avLst/>
          </a:prstGeom>
        </p:spPr>
      </p:pic>
      <p:pic>
        <p:nvPicPr>
          <p:cNvPr id="5" name="圖片 4" descr="一張含有 螢幕擷取畫面, 圖形, 鮮豔, 平面設計 的圖片&#10;&#10;自動產生的描述">
            <a:extLst>
              <a:ext uri="{FF2B5EF4-FFF2-40B4-BE49-F238E27FC236}">
                <a16:creationId xmlns:a16="http://schemas.microsoft.com/office/drawing/2014/main" id="{C7BF2037-A421-3DA9-9F0C-806064E4986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1862669" y="488240"/>
            <a:ext cx="3189169" cy="1482270"/>
          </a:xfrm>
          <a:prstGeom prst="rect">
            <a:avLst/>
          </a:prstGeom>
          <a:noFill/>
        </p:spPr>
      </p:pic>
      <p:pic>
        <p:nvPicPr>
          <p:cNvPr id="6" name="圖片 5" descr="一張含有 圖畫, 花, 圖解, 設計 的圖片&#10;&#10;自動產生的描述">
            <a:extLst>
              <a:ext uri="{FF2B5EF4-FFF2-40B4-BE49-F238E27FC236}">
                <a16:creationId xmlns:a16="http://schemas.microsoft.com/office/drawing/2014/main" id="{FFAA54F2-FE1E-3B21-0F96-328783D211C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7349905"/>
            <a:ext cx="2913488" cy="1456744"/>
          </a:xfrm>
          <a:prstGeom prst="rect">
            <a:avLst/>
          </a:prstGeom>
        </p:spPr>
      </p:pic>
      <p:sp>
        <p:nvSpPr>
          <p:cNvPr id="7" name="文字方塊 6">
            <a:extLst>
              <a:ext uri="{FF2B5EF4-FFF2-40B4-BE49-F238E27FC236}">
                <a16:creationId xmlns:a16="http://schemas.microsoft.com/office/drawing/2014/main" id="{F9C9EB28-FD14-09CC-B7A6-7321D6B6418E}"/>
              </a:ext>
            </a:extLst>
          </p:cNvPr>
          <p:cNvSpPr txBox="1"/>
          <p:nvPr/>
        </p:nvSpPr>
        <p:spPr>
          <a:xfrm>
            <a:off x="3178630" y="8274145"/>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
        <p:nvSpPr>
          <p:cNvPr id="9" name="文字方塊 8">
            <a:extLst>
              <a:ext uri="{FF2B5EF4-FFF2-40B4-BE49-F238E27FC236}">
                <a16:creationId xmlns:a16="http://schemas.microsoft.com/office/drawing/2014/main" id="{6E438588-41CB-FB7C-A1D3-2196E9AFF394}"/>
              </a:ext>
            </a:extLst>
          </p:cNvPr>
          <p:cNvSpPr txBox="1"/>
          <p:nvPr/>
        </p:nvSpPr>
        <p:spPr>
          <a:xfrm>
            <a:off x="5080337" y="-646331"/>
            <a:ext cx="2492990"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DEMO VIDEO</a:t>
            </a:r>
            <a:endParaRPr lang="zh-TW" altLang="en-US" sz="36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82235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
        <p:nvSpPr>
          <p:cNvPr id="8" name="文字方塊 7">
            <a:extLst>
              <a:ext uri="{FF2B5EF4-FFF2-40B4-BE49-F238E27FC236}">
                <a16:creationId xmlns:a16="http://schemas.microsoft.com/office/drawing/2014/main" id="{A51CED9E-1D08-6D2C-E0B6-0EFEF4E72233}"/>
              </a:ext>
            </a:extLst>
          </p:cNvPr>
          <p:cNvSpPr txBox="1"/>
          <p:nvPr/>
        </p:nvSpPr>
        <p:spPr>
          <a:xfrm>
            <a:off x="5182929" y="3136612"/>
            <a:ext cx="1826141" cy="584775"/>
          </a:xfrm>
          <a:prstGeom prst="rect">
            <a:avLst/>
          </a:prstGeom>
          <a:noFill/>
        </p:spPr>
        <p:txBody>
          <a:bodyPr wrap="none" rtlCol="0">
            <a:spAutoFit/>
          </a:bodyPr>
          <a:lstStyle/>
          <a:p>
            <a:r>
              <a:rPr lang="zh-TW" altLang="en-US" sz="3200" dirty="0">
                <a:solidFill>
                  <a:srgbClr val="000000"/>
                </a:solidFill>
                <a:latin typeface="標楷體" panose="03000509000000000000" pitchFamily="65" charset="-120"/>
                <a:ea typeface="標楷體" panose="03000509000000000000" pitchFamily="65" charset="-120"/>
              </a:rPr>
              <a:t>感謝聆聽</a:t>
            </a:r>
          </a:p>
        </p:txBody>
      </p:sp>
      <p:pic>
        <p:nvPicPr>
          <p:cNvPr id="11" name="圖片 10" descr="一張含有 螢幕擷取畫面, 圖形, 鮮豔, 平面設計 的圖片&#10;&#10;自動產生的描述">
            <a:extLst>
              <a:ext uri="{FF2B5EF4-FFF2-40B4-BE49-F238E27FC236}">
                <a16:creationId xmlns:a16="http://schemas.microsoft.com/office/drawing/2014/main" id="{330294F7-5501-3FA4-9F28-77C85BBCA3E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0" y="4924025"/>
            <a:ext cx="12192000" cy="1933975"/>
          </a:xfrm>
          <a:prstGeom prst="rect">
            <a:avLst/>
          </a:prstGeom>
        </p:spPr>
      </p:pic>
      <p:pic>
        <p:nvPicPr>
          <p:cNvPr id="12" name="圖片 11" descr="一張含有 螢幕擷取畫面, 圖形, 鮮豔, 平面設計 的圖片&#10;&#10;自動產生的描述">
            <a:extLst>
              <a:ext uri="{FF2B5EF4-FFF2-40B4-BE49-F238E27FC236}">
                <a16:creationId xmlns:a16="http://schemas.microsoft.com/office/drawing/2014/main" id="{57D69259-2EBA-003A-4024-893AFA13C5A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305119" y="-1617245"/>
            <a:ext cx="6314140" cy="3025245"/>
          </a:xfrm>
          <a:prstGeom prst="rect">
            <a:avLst/>
          </a:prstGeom>
        </p:spPr>
      </p:pic>
      <p:pic>
        <p:nvPicPr>
          <p:cNvPr id="13" name="圖片 12" descr="一張含有 螢幕擷取畫面, 圖形, 鮮豔, 平面設計 的圖片&#10;&#10;自動產生的描述">
            <a:extLst>
              <a:ext uri="{FF2B5EF4-FFF2-40B4-BE49-F238E27FC236}">
                <a16:creationId xmlns:a16="http://schemas.microsoft.com/office/drawing/2014/main" id="{C71F7F26-C65C-050F-8180-41E37A7A41D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492196"/>
            <a:ext cx="3189169" cy="1482270"/>
          </a:xfrm>
          <a:prstGeom prst="rect">
            <a:avLst/>
          </a:prstGeom>
          <a:noFill/>
        </p:spPr>
      </p:pic>
      <p:pic>
        <p:nvPicPr>
          <p:cNvPr id="14" name="圖片 13" descr="一張含有 圖畫, 花, 圖解, 設計 的圖片&#10;&#10;自動產生的描述">
            <a:extLst>
              <a:ext uri="{FF2B5EF4-FFF2-40B4-BE49-F238E27FC236}">
                <a16:creationId xmlns:a16="http://schemas.microsoft.com/office/drawing/2014/main" id="{D31C6624-A67A-7088-E862-2D00C080150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Tree>
    <p:extLst>
      <p:ext uri="{BB962C8B-B14F-4D97-AF65-F5344CB8AC3E}">
        <p14:creationId xmlns:p14="http://schemas.microsoft.com/office/powerpoint/2010/main" val="4144315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424968"/>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早期階段：統計模型為當時主要的方法，但這些模型在處理複雜的語言時存在一定的局限性，特別是對於語境理解和生成的能力有限。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神經語言模型（</a:t>
            </a:r>
            <a:r>
              <a:rPr lang="en-US" altLang="zh-TW" sz="2400" dirty="0">
                <a:latin typeface="標楷體" panose="03000509000000000000" pitchFamily="65" charset="-120"/>
                <a:ea typeface="標楷體" panose="03000509000000000000" pitchFamily="65" charset="-120"/>
              </a:rPr>
              <a:t>Neural Language Model, NLM</a:t>
            </a:r>
            <a:r>
              <a:rPr lang="zh-TW" altLang="en-US" sz="2400" dirty="0">
                <a:latin typeface="標楷體" panose="03000509000000000000" pitchFamily="65" charset="-120"/>
                <a:ea typeface="標楷體" panose="03000509000000000000" pitchFamily="65" charset="-120"/>
              </a:rPr>
              <a:t>）：自然語言處理技術轉為使用類神經網路作為模型架構，但由於當時硬體計算能力和儲存空間的限制，這些模型的規模和性能十分有限。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變換器模型 </a:t>
            </a:r>
            <a:r>
              <a:rPr lang="en-US" altLang="zh-TW" sz="2400" dirty="0">
                <a:latin typeface="標楷體" panose="03000509000000000000" pitchFamily="65" charset="-120"/>
                <a:ea typeface="標楷體" panose="03000509000000000000" pitchFamily="65" charset="-120"/>
              </a:rPr>
              <a:t>(Transformer Model)</a:t>
            </a:r>
            <a:r>
              <a:rPr lang="zh-TW" altLang="en-US" sz="2400" dirty="0">
                <a:latin typeface="標楷體" panose="03000509000000000000" pitchFamily="65" charset="-120"/>
                <a:ea typeface="標楷體" panose="03000509000000000000" pitchFamily="65" charset="-120"/>
              </a:rPr>
              <a:t>：變換器模型的提出是自然語言處理領域的一個重要突破，它引入了自注意機制 </a:t>
            </a:r>
            <a:r>
              <a:rPr lang="en-US" altLang="zh-TW" sz="2400" dirty="0">
                <a:latin typeface="標楷體" panose="03000509000000000000" pitchFamily="65" charset="-120"/>
                <a:ea typeface="標楷體" panose="03000509000000000000" pitchFamily="65" charset="-120"/>
              </a:rPr>
              <a:t>(Self-Attention)</a:t>
            </a:r>
            <a:r>
              <a:rPr lang="zh-TW" altLang="en-US" sz="2400" dirty="0">
                <a:latin typeface="標楷體" panose="03000509000000000000" pitchFamily="65" charset="-120"/>
                <a:ea typeface="標楷體" panose="03000509000000000000" pitchFamily="65" charset="-120"/>
              </a:rPr>
              <a:t>，使模型能夠更好的捕捉序列中的長程依賴性，從而取得了顯著的性能提升。</a:t>
            </a:r>
          </a:p>
        </p:txBody>
      </p:sp>
      <p:sp>
        <p:nvSpPr>
          <p:cNvPr id="5" name="投影片編號版面配置區 4">
            <a:extLst>
              <a:ext uri="{FF2B5EF4-FFF2-40B4-BE49-F238E27FC236}">
                <a16:creationId xmlns:a16="http://schemas.microsoft.com/office/drawing/2014/main" id="{CB6DDDFC-04A2-30B2-05E9-D3A6C8A8E0A1}"/>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16746</TotalTime>
  <Words>9137</Words>
  <Application>Microsoft Office PowerPoint</Application>
  <PresentationFormat>寬螢幕</PresentationFormat>
  <Paragraphs>978</Paragraphs>
  <Slides>83</Slides>
  <Notes>83</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83</vt:i4>
      </vt:variant>
    </vt:vector>
  </HeadingPairs>
  <TitlesOfParts>
    <vt:vector size="89" baseType="lpstr">
      <vt:lpstr>清松手寫體1-Medium</vt:lpstr>
      <vt:lpstr>標楷體</vt:lpstr>
      <vt:lpstr>Aptos</vt:lpstr>
      <vt:lpstr>Aptos Display</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蔡時富 (111526001)</dc:creator>
  <cp:lastModifiedBy>蔡時富 (111526001)</cp:lastModifiedBy>
  <cp:revision>178</cp:revision>
  <dcterms:created xsi:type="dcterms:W3CDTF">2024-06-17T05:20:27Z</dcterms:created>
  <dcterms:modified xsi:type="dcterms:W3CDTF">2024-08-13T07:40:57Z</dcterms:modified>
</cp:coreProperties>
</file>